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6" r:id="rId4"/>
    <p:sldId id="269" r:id="rId5"/>
    <p:sldId id="270" r:id="rId6"/>
    <p:sldId id="271" r:id="rId7"/>
    <p:sldId id="267" r:id="rId8"/>
  </p:sldIdLst>
  <p:sldSz cx="9144000" cy="5143500" type="screen16x9"/>
  <p:notesSz cx="6858000" cy="9144000"/>
  <p:embeddedFontLst>
    <p:embeddedFont>
      <p:font typeface="Montserrat" pitchFamily="2" charset="0"/>
      <p:regular r:id="rId10"/>
      <p:bold r:id="rId11"/>
      <p:italic r:id="rId12"/>
      <p:boldItalic r:id="rId13"/>
    </p:embeddedFont>
    <p:embeddedFont>
      <p:font typeface="Montserrat Medium" pitchFamily="2" charset="0"/>
      <p:regular r:id="rId14"/>
      <p: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766">
          <p15:clr>
            <a:srgbClr val="9AA0A6"/>
          </p15:clr>
        </p15:guide>
        <p15:guide id="2" orient="horz" pos="162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t0Lyty9rP6fC4+P9boTN+g34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1494"/>
    <a:srgbClr val="552459"/>
    <a:srgbClr val="5C4776"/>
    <a:srgbClr val="8064A2"/>
    <a:srgbClr val="B66D31"/>
    <a:srgbClr val="F79646"/>
    <a:srgbClr val="357D91"/>
    <a:srgbClr val="4BACC6"/>
    <a:srgbClr val="71893F"/>
    <a:srgbClr val="9BBB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536" y="-60"/>
      </p:cViewPr>
      <p:guideLst>
        <p:guide orient="horz" pos="1620"/>
        <p:guide pos="27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shtag" type="title">
  <p:cSld name="TITLE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4"/>
          <p:cNvPicPr preferRelativeResize="0"/>
          <p:nvPr/>
        </p:nvPicPr>
        <p:blipFill rotWithShape="1">
          <a:blip r:embed="rId3">
            <a:alphaModFix/>
          </a:blip>
          <a:srcRect r="54427" b="9853"/>
          <a:stretch/>
        </p:blipFill>
        <p:spPr>
          <a:xfrm>
            <a:off x="4798325" y="0"/>
            <a:ext cx="43456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4"/>
          <p:cNvSpPr/>
          <p:nvPr/>
        </p:nvSpPr>
        <p:spPr>
          <a:xfrm>
            <a:off x="607225" y="3983850"/>
            <a:ext cx="510900" cy="29700"/>
          </a:xfrm>
          <a:prstGeom prst="rect">
            <a:avLst/>
          </a:prstGeom>
          <a:solidFill>
            <a:srgbClr val="3B4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3874" y="309874"/>
            <a:ext cx="1628900" cy="6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501792" y="593125"/>
            <a:ext cx="42231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None/>
              <a:defRPr sz="3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/>
          <p:nvPr/>
        </p:nvSpPr>
        <p:spPr>
          <a:xfrm>
            <a:off x="331459" y="4800626"/>
            <a:ext cx="170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Copyright © Edge Impulse Inc.  </a:t>
            </a:r>
            <a:endParaRPr sz="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534625" y="3479975"/>
            <a:ext cx="3622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534625" y="3675650"/>
            <a:ext cx="3622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3"/>
          </p:nvPr>
        </p:nvSpPr>
        <p:spPr>
          <a:xfrm>
            <a:off x="534625" y="4140306"/>
            <a:ext cx="30411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●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○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Char char="■"/>
              <a:defRPr sz="8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6" name="Google Shape;1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6675" y="4752000"/>
            <a:ext cx="876100" cy="1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1">
  <p:cSld name="SECTION_HEADER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6"/>
          <p:cNvPicPr preferRelativeResize="0"/>
          <p:nvPr/>
        </p:nvPicPr>
        <p:blipFill rotWithShape="1">
          <a:blip r:embed="rId3">
            <a:alphaModFix/>
          </a:blip>
          <a:srcRect r="78674" b="9853"/>
          <a:stretch/>
        </p:blipFill>
        <p:spPr>
          <a:xfrm>
            <a:off x="7110476" y="0"/>
            <a:ext cx="20335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524020" y="1217875"/>
            <a:ext cx="259500" cy="29700"/>
          </a:xfrm>
          <a:prstGeom prst="rect">
            <a:avLst/>
          </a:prstGeom>
          <a:solidFill>
            <a:srgbClr val="3B4B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299225" y="1445225"/>
            <a:ext cx="6324600" cy="3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  <a:defRPr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/>
          <p:nvPr/>
        </p:nvSpPr>
        <p:spPr>
          <a:xfrm>
            <a:off x="331459" y="4800626"/>
            <a:ext cx="170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Copyright © Edge Impulse Inc.  </a:t>
            </a:r>
            <a:endParaRPr sz="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Google Shape;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2752" y="4742950"/>
            <a:ext cx="297450" cy="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/>
          <p:nvPr/>
        </p:nvSpPr>
        <p:spPr>
          <a:xfrm>
            <a:off x="-42450" y="472676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13525" y="724775"/>
            <a:ext cx="6339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5813" y="274022"/>
            <a:ext cx="1192375" cy="1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8748" y="4575930"/>
            <a:ext cx="926551" cy="2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2681250" y="1332275"/>
            <a:ext cx="40077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32;p16"/>
          <p:cNvSpPr txBox="1"/>
          <p:nvPr userDrawn="1"/>
        </p:nvSpPr>
        <p:spPr>
          <a:xfrm>
            <a:off x="-42450" y="472676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0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 rotWithShape="1">
          <a:blip r:embed="rId3">
            <a:alphaModFix/>
          </a:blip>
          <a:srcRect r="54427" b="9853"/>
          <a:stretch/>
        </p:blipFill>
        <p:spPr>
          <a:xfrm>
            <a:off x="4798325" y="0"/>
            <a:ext cx="43456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331459" y="4800626"/>
            <a:ext cx="170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Copyright © Edge Impulse Inc.  </a:t>
            </a:r>
            <a:endParaRPr sz="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975" y="1762525"/>
            <a:ext cx="3832101" cy="14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650" y="315375"/>
            <a:ext cx="1106700" cy="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60" r:id="rId4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title"/>
          </p:nvPr>
        </p:nvSpPr>
        <p:spPr>
          <a:xfrm>
            <a:off x="501792" y="593125"/>
            <a:ext cx="42231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Building a Better Model with Data Augmentation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body" idx="3"/>
          </p:nvPr>
        </p:nvSpPr>
        <p:spPr>
          <a:xfrm>
            <a:off x="534625" y="4140306"/>
            <a:ext cx="30411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None/>
            </a:pPr>
            <a:r>
              <a:rPr lang="en-US" dirty="0" smtClean="0"/>
              <a:t>Friday, October 1</a:t>
            </a:r>
            <a:r>
              <a:rPr lang="en-US" baseline="30000" dirty="0" smtClean="0"/>
              <a:t>st</a:t>
            </a:r>
            <a:r>
              <a:rPr lang="en-US" dirty="0" smtClean="0"/>
              <a:t>, 2021</a:t>
            </a:r>
            <a:endParaRPr dirty="0"/>
          </a:p>
        </p:txBody>
      </p:sp>
      <p:sp>
        <p:nvSpPr>
          <p:cNvPr id="8" name="Google Shape;120;p1"/>
          <p:cNvSpPr txBox="1">
            <a:spLocks noGrp="1"/>
          </p:cNvSpPr>
          <p:nvPr>
            <p:ph type="body" idx="1"/>
          </p:nvPr>
        </p:nvSpPr>
        <p:spPr>
          <a:xfrm>
            <a:off x="534625" y="3479975"/>
            <a:ext cx="3622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None/>
            </a:pPr>
            <a:r>
              <a:rPr lang="en-US" dirty="0" smtClean="0"/>
              <a:t>Shawn </a:t>
            </a:r>
            <a:r>
              <a:rPr lang="en-US" dirty="0" err="1" smtClean="0"/>
              <a:t>Hymel</a:t>
            </a:r>
            <a:endParaRPr dirty="0"/>
          </a:p>
        </p:txBody>
      </p:sp>
      <p:sp>
        <p:nvSpPr>
          <p:cNvPr id="9" name="Google Shape;121;p1"/>
          <p:cNvSpPr txBox="1">
            <a:spLocks noGrp="1"/>
          </p:cNvSpPr>
          <p:nvPr>
            <p:ph type="body" idx="2"/>
          </p:nvPr>
        </p:nvSpPr>
        <p:spPr>
          <a:xfrm>
            <a:off x="534625" y="3675650"/>
            <a:ext cx="3622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"/>
              <a:buFont typeface="Montserrat"/>
              <a:buNone/>
            </a:pPr>
            <a:r>
              <a:rPr lang="en-US" dirty="0" smtClean="0"/>
              <a:t>ML Engineering Instructor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body" idx="1"/>
          </p:nvPr>
        </p:nvSpPr>
        <p:spPr>
          <a:xfrm>
            <a:off x="299225" y="1445225"/>
            <a:ext cx="8712040" cy="3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>
              <a:buNone/>
            </a:pPr>
            <a:r>
              <a:rPr lang="en-US" sz="2000" dirty="0" smtClean="0"/>
              <a:t>Please go here: </a:t>
            </a:r>
            <a:r>
              <a:rPr lang="en-US" sz="2000" u="sng" dirty="0" smtClean="0">
                <a:solidFill>
                  <a:schemeClr val="accent1"/>
                </a:solidFill>
              </a:rPr>
              <a:t>bit.ly/</a:t>
            </a:r>
            <a:r>
              <a:rPr lang="en-US" sz="2000" u="sng" dirty="0" err="1" smtClean="0">
                <a:solidFill>
                  <a:schemeClr val="accent1"/>
                </a:solidFill>
              </a:rPr>
              <a:t>ei</a:t>
            </a:r>
            <a:r>
              <a:rPr lang="en-US" sz="2000" u="sng" dirty="0" smtClean="0">
                <a:solidFill>
                  <a:schemeClr val="accent1"/>
                </a:solidFill>
              </a:rPr>
              <a:t>-workshop-data-augmentation</a:t>
            </a:r>
          </a:p>
          <a:p>
            <a:pPr marL="514350" lvl="0" indent="-514350">
              <a:buNone/>
            </a:pPr>
            <a:endParaRPr lang="en-US" sz="2000" u="sng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Examine old model (CNN)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Saliency and CAM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Examine image augmentation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Generate augmented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Train new model (same CNN)</a:t>
            </a:r>
          </a:p>
        </p:txBody>
      </p:sp>
      <p:sp>
        <p:nvSpPr>
          <p:cNvPr id="134" name="Google Shape;134;p3"/>
          <p:cNvSpPr txBox="1">
            <a:spLocks noGrp="1"/>
          </p:cNvSpPr>
          <p:nvPr>
            <p:ph type="title"/>
          </p:nvPr>
        </p:nvSpPr>
        <p:spPr>
          <a:xfrm>
            <a:off x="413525" y="724775"/>
            <a:ext cx="6339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Montserrat"/>
              <a:buNone/>
            </a:pPr>
            <a:r>
              <a:rPr lang="en-US" dirty="0" smtClean="0"/>
              <a:t>Schedule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utoShape 2" descr="data:image/png;base64,iVBORw0KGgoAAAANSUhEUgAAAPsAAAD4CAYAAAAq5pAIAAAABHNCSVQICAgIfAhkiAAAAAlwSFlzAAALEgAACxIB0t1+/AAAADh0RVh0U29mdHdhcmUAbWF0cGxvdGxpYiB2ZXJzaW9uMy4yLjIsIGh0dHA6Ly9tYXRwbG90bGliLm9yZy+WH4yJAAAWR0lEQVR4nO2df7RVdZnGn1cjSS6FhAqB47VgZYRFdkdZSypaWmMuE5qc0jU0OkslU6dY6RSjzsSasTXUqP3+MYiKRZlMlhJjFLi6Y7QG68pCxR8l6aUgfmpTYJIg7/xxjkl69/Pc7rn3nLP6Pp+1WPfc8+zvd3/PvvvhnLPf/b5vZCaMMX/+HNTqBRhjmoPNbkwh2OzGFILNbkwh2OzGFMKLmrmziBEJjCJbDBMzHEq0Z8TYp4Qu9v2iw6q1fbvE3B1Cf0Loe4XOIiovFmP3N7jvEDp7P1GRoEOE/rTQRxBNnWvqb6reJ9VrO5ho6lxlx/zXyHyyzw0aMntEnArgM6itfFFmLuAjRgG4iOhHiD0eTzT1x7lP6EdyedR7q7Wd3WLuk4T+NaFvE/o+oo0XY9WJpfatTPMSoqn/SCYKfaPQTyCaOi6rhM5eF8D/JgAwmmj3i7HMtp+rVAb8MT4iDgbwBQDvADAZwNkRMXmg8xljhpZGvrOfAGBDZj6amU8D+AaAmYOzLGPMYNOI2ccD+OUBv29CH5+NImJORPRERA/wZAO7M8Y0wpBfjc/MhZnZlZld/IKJMWYoacTsmwEcdcDvE+rPGWPakEbM/hMAkyLimIh4MYCzACwbnGUZYwabAYfeMnNfRFwC4Huohd5uyMwHGlvOO7jcNaFaO1NMPY+FOgDgIaEzfiv0RUJvNAS1nWiNxvBViEnpDHXcRDgUG4S+lmgqvKWOOQsDAzy0BqCTxMp71TFl4dDq+yoairNn5h0A7mhkDmNMc/DtssYUgs1uTCHY7MYUgs1uTCHY7MYUgs1uTCE0NZ+9luL6zmqZxdEBoOfjRDtf7PtuLi+6gOtXMlHF8F8qdLE2GRM+jmjimNJYNKBPkU6hs1j5I3zolOlcHyX0C4k2+xN8rLh/YNhOntq7d7HI87+M3X+mYvgnEu2aSsXv7MYUgs1uTCHY7MYUgs1uTCHY7MYUgs1uTCE0OfR2EICRlWpH9w46eveSKyq1w9//Czp2R3RSveMsse+5h1eLY0UIaKuq0KrSa1W6JeM1Qv+R0FXFX1GddvrrqrXVYt/q7LxM6LOuq9amfZSPXcNLQe8dI0KWp7+R6zSdW1W2/R3RqtOG/c5uTCHY7MYUgs1uTCHY7MYUgs1uTCHY7MYUgs1uTCE0Oc7+awBLK9XdHZ18+LrqTqqX4T/o0I98/fNUj0Wixe7u+dXa6UQDgLmiJPK0v+b66WL8chJPHiXSa/9PpeeqFFlR9nj1Z4koSoeve4zrs47hOukw++7/XUJH3oU3U3374i6qx+PifFpDUmR3spRlgJeSrm5z7Xd2YwrBZjemEGx2YwrBZjemEGx2YwrBZjemEGx2YwohMkU8cDB3FlOSxdmBb/MJSD47Zouc8RUiVn1qN9fPnVGtqXbRpwudxk0BXWp6M9FULrwqUy3y1WUZbaarXHuSCw8AWCn0kyqVjt1P0pG7fsPz+ONm4ZtRXAYP03OmfomIC5C5sc861g3dVBMRvQB2AXgGwL7MbOQlGGOGkMG4g+6tmblzEOYxxgwh/s5uTCE0avYE8P2IuCci5vS1QUTMiYieiOgBnmhwd8aYgdLox/jpmbk5Io4AsDIiHs7Muw7cIDMXAlgIPHuBzhjTChp6Z8/MzfWf21G7lH7CYCzKGDP4DNjsETEiIkY++xjA2wGsH6yFGWMGl0Y+xh8J4NsR8ew8X8/MFXzI7wFsJLr4YLCViY/zsbNFnJ3U2waAV974QKX26LjXirlvFbpq6XyG0Fm8WcXw9wpd5KvL+dkpJuLox4qp8TYuP1wt7e7g14/iNv6N8/hLV1N97U9FL4FjWaxc3RvB7l2oPt4DNntmPgrg9QMdb4xpLg69GVMINrsxhWCzG1MINrsxhWCzG1MITS4lPQy8BbBoc0vTBkXb4+7JXN/Jw1u7QFpCyzSgfVw+RYSQ1onpd/YSUZSpxpeFrlJcVUiTvfZb+NCHZ4i5RdtkWqpapPbO2iD2fDwfL/M/WfhMhTNZ2LA6lOp3dmMKwWY3phBsdmMKwWY3phBsdmMKwWY3phBsdmMKoblx9oMOBQ4lsXS1mvNZSWURD75EzN39OyqPzF2V2o4FYu551a2mAQCrHhQTfEfoLJau4uSnCF3cvyDnZ+2HVZxcsamBsdVlpmtcy+XzZ3B90SNi/vcQbbsYy9Jrq1tB+53dmEKw2Y0pBJvdmEKw2Y0pBJvdmEKw2Y0pBJvdmEJobpx9P4DdbANWXhegOcAds/nQbl76F8N56d9Ho88uuHVE/vE0kfN9psi1v+xHXKc55SJeTOKy/YO3Nubzq5bMy4Q+SegsDj9BjCXtwQFdYwCrhM7y2VUbbBaHr64f4Hd2YwrBZjemEGx2YwrBZjemEGx2YwrBZjemEGx2YwohMnlr2kHdWRyfNBd39qF8giXfrZQO2vpmOnT/+SP43KS9LwBgzwA1AMMe5u2g954iWjaL+fnaVc43b10MjBT6j4XOXztH5dqL2u80Z13cXzBP/E1o+3AA64Xew/4uqo0264y+AJkb+7wpRL6zR8QNEbE9ItYf8NzoiFgZEY/Ufx6m5jHGtJb+fIxfDODU5z03D8CdmTkJwJ31340xbYw0e2behRd+1psJ4Kb645sAzBrkdRljBpmBXqA7MjO31B9vBbk5OyLmRERPRPT0oymaMWaIaPhqfNau8FVe5cvMhZnZlZldwJhGd2eMGSADNfu2iBgHAPWfqhymMabFDNTsywCcU398DoDbB2c5xpihQuazR8TNAGYAGBMRmwB8DMACAEsj4jwAG8GLYD/Hyw4C3kRi6Us+y8d3frBS2j92cb+WUMV5SRPtcf2bSOH5JTwuuneMilU/xuUxx3B9GtHWqLrvKg7eKXRREx+s1r/IhR8rXvdWobNvjVP5UJmvvkLVhVfWWko00fud1k+oPhel2TPz7ArpZDXWGNM++HZZYwrBZjemEGx2YwrBZjemEGx2YwqhuaWkf7MLWN5drZ9SHVoDAKyqTnGVrYPnf4DK1/8PH44p1dIXj76ADr3o4cV87ukihDSXy7xq8QY+djg/LpI9ot30rBOrtU4+tOOqHVTf3XE4n2AnCVGtEqm/Z5LW4gB0GeuVQmflv0Xa8Nj51drO5ZWS39mNKQSb3ZhCsNmNKQSb3ZhCsNmNKQSb3ZhCsNmNKYQml5J+bQI3V28wS7TwZRV0F4mdz76F69N4quZBtz1Zqe0/VpSpFqWgv/vUDKq/HI9T/b+jum7x/DV837ef+Haqz1z8fT7BF7gcS6rPr5mvJucCgEPwNNWX/vM5VEcP0VaoEtsqNXii0FWZa3IPwER+3wY2sHP5cmT+fGClpI0xfx7Y7MYUgs1uTCHY7MYUgs1uTCHY7MYUgs1uTCE0N85+SFfiFST42fs7McOXifb83pPP49zJXJ8gdj2WaJew0r4ARrHcZQC3iX3PWCY2eA3RusVY0d9j4hVc33CfmJ8k23d9mA89U0ytQuXfJNrWe/jYJSKfvYvLp7/6v6i+/M6/qRbP4nPzLmpdyOxxnN2YkrHZjSkEm92YQrDZjSkEm92YQrDZjSkEm92YQmhyPntX8iRjUYMcm4n2UjGWt1XGhpO4PvE71VrHGXzsVVye+6F/p/pXnvk7ql90cHVS+X/iQjr273Ej1T9568eoTmPZAO9McK4Yq+rlV6fx1xhFNNbOGdAx/D3zxQbjhc7aMg8TY1m76I8MPJ89Im6IiO0Rz1VIiIj5EbE5ItbV/52m5jHGtJb+fIxfjL5vT/tUZk6t/7tjcJdljBlspNkz8y4ATzRhLcaYIaSRC3SXRMR99Y/5h1VtFBFzIqInInoA3rvLGDN0DNTsXwLwKgBTAWwBcE3Vhpm5MDO7MrMLEI34jDFDxoDMnpnbMvOZzNwP4DoAJwzusowxg82AzB4R4w749V3QQRBjTIuRcfaIuBnADNQik9sAfKz++1QACaAXwPszc4vcWUxJYCnZQjVJZx8gXsKHdoh8dpVTfgrJ254h6t13i9xpiPGf5nHX0ZdU33/wRJeI96ry58OFLvK6aaxc7XsDiycD/FxSO2D3bAAYLnLt9zwm9n2M0InvOvoMkz/HbiZW57OzWx5qS8o8u4+nr1fjjDHthW+XNaYQbHZjCsFmN6YQbHZjCsFmN6YQ2qtls2yT+1uiiRRVUTL58Hwl1V+BX1Vq98ahYt9PcfmsE7n+sJh+3d0D37e8H4qUggYgQ55YSzSVlvwWoSt2EU29btVyWYTu5Lk8kmjqXCbp1vgcMje5lLQxJWOzG1MINrsxhWCzG1MINrsxhWCzG1MINrsxhdBmpaRV2iCDpxTmZp42GON/SfWl+YFK7Qu4mI49A7zl8mPopPrn//IjVMc+oqmSyau6xQYzuCw6ZWPF49Xa1S+nQ//t0suofvXvuf6mQ35YqS3/J9IyGdCdrteIc3WKSHFdv5qI6t4G1kZ7GjLvcZzdmJKx2Y0pBJvdmEKw2Y0pBJvdmEKw2Y0pBJvdmEJocpx9QgL/QLZgAWOA5/mOFmOPFLrIyz63Ovd60o330qFfRnWMHgC+iIuofmuIfHeQMteyTV+n0FW9Z5ZbDWDCB6u1nXzo659aQ/V7/3Ean4ANX63Oe3XcVFtlfm8FZsyu1rpXirlZXYcGWjYbY/48sNmNKQSb3ZhCsNmNKQSb3ZhCsNmNKQSb3ZhCaHKc/bjk8UcV22QtnUWt7TU8Vn3liZdT/ar4ULW4RMTwZ4uY65VncP0qkTs9nORO7+FDgVuEruqfv1Po7G/6YzH2CKHzXgAYS/K+xe0DE37I20X/HodQfcdb/4LvgP1dtvKh6GUtwN+HzAcHFmePiKMi4gcR8WBEPBBRO+sjYnRErIyIR+o/D1NzGWNaR38+xu8DcGlmTgYwDcDFETEZwDwAd2bmJAB31n83xrQp0uyZuSUz19Yf70Ltc914ADMB3FTf7CYAs4ZqkcaYxvmTLtBFRCeANwC4G8CRmbmlLm1Fxc3nETEnInoiokd/JzfGDBX9NntEdAC4FcDczPyjO/GzdpWvzyt9mbkwM7sys0snqxhjhop+mT0ihqFm9K9l5rfqT2+LiHF1fRzkpVFjTCt5kdogIgLA9QAeysxrD5CWATgHwIL6z9v17p4GsJHoPxLjWZtb8RVhCZevmjaCb7CqOrx228l/RYfOWv49sfPPcn0dSRMFgKksNLeCj8V7uDz9vVwfLqanVZF5y+aX7Tma6r9ZMZbv+2qizeBDNx03iW+wnqWZArIsOis13StOVrr4aktLs6MWwH4fgPsjYl39uctRM/nSiDgPNQeLs8YY00qk2TNzNYCqDgsnD+5yjDFDhW+XNaYQbHZjCsFmN6YQbHZjCsFmN6YQmpziOikBFlMWaaqsj+6xPE20o2cH1Xd3/ELsm8RdL+TxYjwspt4k9F6h72PHVMTocTeXO0UZ615Wxhqg906cy0tsX3rjVVS/5jNX8l3PZa+tk48Fa6kMAMdz+UzRsvmbLE1V3W/CylgvQOZGl5I2pmRsdmMKwWY3phBsdmMKwWY3phBsdmMKwWY3phD6k+I6iLwEwHFEf1yM31AtiVj17vmHi7kXcrnrjdXaKDF197Vigw8LXcV8/5ZoKjdatB7eKuLsY17H9UVEn8WPyzWjRBz9091cx3iiqRberO4CgM53c/2b14n5WYtwcUyxlmj7KxW/sxtTCDa7MYVgsxtTCDa7MYVgsxtTCDa7MYVgsxtTCE3OZ+9KoIdswdvk8o4y+8TYbqoena+n+r/gXyu1C7bxmOr+sb+iOuaJGuULPs51nEA01XJZxNGlLmD3IIgwOi5T9ydcKPRDqyWeKg8sFvp0oXcKfQLRzlevm92rcjEyf+Z8dmNKxmY3phBsdmMKwWY3phBsdmMKwWY3phBsdmMKQcbZI+IoAF9BLQE4ASzMzM9ExHwAFwB4tiD75Zl5B59rcgJfJVuoWDmr1b1NjBW1uCeKPuTziDZF7FrFdJerXt+3CH0z0eaLsV8S+kihv03o5N6J4SJYvUfdA/JjobNz4ik+dKo4H9aJ/uvYJXSWz/6EGNtLtMuR+fM+4+z9KV6xD8Clmbk2IkYCuCciVta1T2Uma3lvjGkT+tOffQuALfXHuyLiIfASIMaYNuRP+s4eEZ0A3oDnegZdEhH3RcQNEXFYxZg5EdETET3ArxtarDFm4PTb7BHRAeBWAHMz87eofdl7FYCpqL3zX9PXuMxcmJldmdkF9Pn/gTGmCfTL7BExDDWjfy0zvwUAmbktM5/JzP0ArgPPxjDGtBhp9ogIANcDeCgzrz3g+XEHbPYuAOsHf3nGmMGiP1fjTwLwPgD3R8S6+nOXAzg7IqaiFo7rBfB+PdV+8JCHSsfsJZoKV7xF6AKadvhOOnR69lL9cbyc6g/FBVQHPkE0lS55hNBFa2IsEvop1dIesbYFosT2BJF+O3slEUW4U5UHF38zHRZk+xdhQRq2e6ZS6c/V+NUA+orb0Zi6Maa98B10xhSCzW5MIdjsxhSCzW5MIdjsxhSCzW5MITS5lPTE5HFf0pIZAI8UqtgkK0MN1LJ1GaxctGh7jHcIncVNAeBzQr+CaKpls0orbiTmC/DjvleMfY3Q7xc6u29DtWxWr1tFrdXaWdtlda6ytV2NzF+4lLQxJWOzG1MINrsxhWCzG1MINrsxhWCzG1MINrsxhdDkOHvsALDxgKfGANjZtAX8abTr2tp1XYDXNlAGc21HZ+bhfQlNNfsLdh7RU6tN136069radV2A1zZQmrU2f4w3phBsdmMKodVmX9ji/TPadW3tui7AaxsoTVlbS7+zG2OaR6vf2Y0xTcJmN6YQWmL2iDg1In4aERsigjVDbjoR0RsR90fEulp/upau5YaI2B4R6w94bnRErIyIR+o/W9JTq2Jt8yNic/3YrYuI01q0tqMi4gcR8WBEPBARH6o/39JjR9bVlOPW9O/sEXEwgJ+h1th7E4CfADg7Mx9s6kIqiIheAF2Z2fIbMCLizQB2A/hKZk6pP/dJAE9k5oL6f5SHZeZH22Rt8wHsbnUb73q3onEHthkHMAvAuWjhsSPreg+acNxa8c5+AoANmfloZj4N4BsAZrZgHW1PZt6FF7a6mQngpvrjm1A7WZpOxdragszckplr6493oVayZjxafOzIuppCK8w+HsAvD/h9E9qr33sC+H5E3BMRc1q9mD44MjO31B9vha6v1GxkG+9m8rw2421z7AbS/rxRfIHuhUzPzONRKxx3cf3jaluSte9g7RQ77Vcb72bRR5vxP9DKYzfQ9ueN0gqzbwZw1AG/T6g/1xZk5ub6z+0Avo32a0W97dkOuvWf21u8nj/QTm28+2ozjjY4dq1sf94Ks/8EwKSIOCYiXgzgLADLWrCOFxARI+oXThARIwC8He3XinoZgHPqj88BcHsL1/JHtEsb76o242jxsWt5+/PMbPo/AKehdkX+5wCuaMUaKtb1SgD31v890Oq1AbgZtY91e1G7tnEear2C7wTwCIBVAEa30dq+ilp95/tQM9a4Fq1tOmof0e8DsK7+77RWHzuyrqYcN98ua0wh+AKdMYVgsxtTCDa7MYVgsxtTCDa7MYVgsxtTCDa7MYXw/4sxCE1EuL75AAAAAElFTkSuQmCC"/>
          <p:cNvSpPr>
            <a:spLocks noChangeAspect="1" noChangeArrowheads="1"/>
          </p:cNvSpPr>
          <p:nvPr/>
        </p:nvSpPr>
        <p:spPr bwMode="auto">
          <a:xfrm>
            <a:off x="-94167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094899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498148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691650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230794" y="4760816"/>
            <a:ext cx="4608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latin typeface="Montserrat Medium" pitchFamily="2" charset="0"/>
              </a:rPr>
              <a:t>P(</a:t>
            </a:r>
            <a:r>
              <a:rPr lang="en-US" sz="800" dirty="0" err="1" smtClean="0">
                <a:latin typeface="Montserrat Medium" pitchFamily="2" charset="0"/>
              </a:rPr>
              <a:t>bg</a:t>
            </a:r>
            <a:r>
              <a:rPr lang="en-US" sz="800" dirty="0" smtClean="0">
                <a:latin typeface="Montserrat Medium" pitchFamily="2" charset="0"/>
              </a:rPr>
              <a:t>)</a:t>
            </a:r>
            <a:endParaRPr lang="en-US" sz="800" dirty="0">
              <a:latin typeface="Montserrat Medium" pitchFamily="2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1288401" y="4299959"/>
            <a:ext cx="1958638" cy="288036"/>
          </a:xfrm>
          <a:prstGeom prst="round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  <p:cxnSp>
        <p:nvCxnSpPr>
          <p:cNvPr id="159" name="Straight Arrow Connector 158"/>
          <p:cNvCxnSpPr>
            <a:stCxn id="156" idx="4"/>
          </p:cNvCxnSpPr>
          <p:nvPr/>
        </p:nvCxnSpPr>
        <p:spPr>
          <a:xfrm>
            <a:off x="1864471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4" idx="4"/>
            <a:endCxn id="158" idx="0"/>
          </p:cNvCxnSpPr>
          <p:nvPr/>
        </p:nvCxnSpPr>
        <p:spPr>
          <a:xfrm>
            <a:off x="2267720" y="4127139"/>
            <a:ext cx="0" cy="1728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5" idx="4"/>
          </p:cNvCxnSpPr>
          <p:nvPr/>
        </p:nvCxnSpPr>
        <p:spPr>
          <a:xfrm>
            <a:off x="2670969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1288401" y="3246432"/>
            <a:ext cx="1958638" cy="345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Flatten to Vector</a:t>
            </a:r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1288401" y="2727969"/>
            <a:ext cx="1958638" cy="345642"/>
          </a:xfrm>
          <a:prstGeom prst="rect">
            <a:avLst/>
          </a:prstGeom>
          <a:solidFill>
            <a:srgbClr val="4BACC6"/>
          </a:solidFill>
          <a:ln>
            <a:solidFill>
              <a:srgbClr val="357D9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Max Pooling</a:t>
            </a:r>
            <a:endParaRPr lang="en-US" dirty="0"/>
          </a:p>
        </p:txBody>
      </p:sp>
      <p:sp>
        <p:nvSpPr>
          <p:cNvPr id="164" name="Rectangle 163"/>
          <p:cNvSpPr/>
          <p:nvPr/>
        </p:nvSpPr>
        <p:spPr>
          <a:xfrm>
            <a:off x="1288401" y="2209506"/>
            <a:ext cx="1958638" cy="345642"/>
          </a:xfrm>
          <a:prstGeom prst="rect">
            <a:avLst/>
          </a:prstGeom>
          <a:solidFill>
            <a:srgbClr val="9BBB59"/>
          </a:solidFill>
          <a:ln>
            <a:solidFill>
              <a:srgbClr val="7189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Convolution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1288401" y="1691043"/>
            <a:ext cx="1958638" cy="345642"/>
          </a:xfrm>
          <a:prstGeom prst="rect">
            <a:avLst/>
          </a:prstGeom>
          <a:solidFill>
            <a:srgbClr val="4BACC6"/>
          </a:solidFill>
          <a:ln>
            <a:solidFill>
              <a:srgbClr val="357D9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Max Pooling</a:t>
            </a:r>
            <a:endParaRPr lang="en-US" dirty="0"/>
          </a:p>
        </p:txBody>
      </p:sp>
      <p:sp>
        <p:nvSpPr>
          <p:cNvPr id="166" name="Rectangle 165"/>
          <p:cNvSpPr/>
          <p:nvPr/>
        </p:nvSpPr>
        <p:spPr>
          <a:xfrm>
            <a:off x="1288401" y="1172580"/>
            <a:ext cx="1958638" cy="345642"/>
          </a:xfrm>
          <a:prstGeom prst="rect">
            <a:avLst/>
          </a:prstGeom>
          <a:solidFill>
            <a:srgbClr val="9BBB59"/>
          </a:solidFill>
          <a:ln>
            <a:solidFill>
              <a:srgbClr val="7189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Convolution</a:t>
            </a:r>
            <a:endParaRPr lang="en-US" dirty="0"/>
          </a:p>
        </p:txBody>
      </p:sp>
      <p:pic>
        <p:nvPicPr>
          <p:cNvPr id="1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4471" y="152256"/>
            <a:ext cx="806498" cy="8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8" name="Straight Arrow Connector 167"/>
          <p:cNvCxnSpPr>
            <a:stCxn id="162" idx="2"/>
            <a:endCxn id="156" idx="0"/>
          </p:cNvCxnSpPr>
          <p:nvPr/>
        </p:nvCxnSpPr>
        <p:spPr>
          <a:xfrm flipH="1">
            <a:off x="1864471" y="3592074"/>
            <a:ext cx="403249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2" idx="2"/>
            <a:endCxn id="154" idx="0"/>
          </p:cNvCxnSpPr>
          <p:nvPr/>
        </p:nvCxnSpPr>
        <p:spPr>
          <a:xfrm>
            <a:off x="2267720" y="3592074"/>
            <a:ext cx="0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2" idx="2"/>
            <a:endCxn id="155" idx="0"/>
          </p:cNvCxnSpPr>
          <p:nvPr/>
        </p:nvCxnSpPr>
        <p:spPr>
          <a:xfrm>
            <a:off x="2267720" y="3592074"/>
            <a:ext cx="403249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63" idx="2"/>
            <a:endCxn id="162" idx="0"/>
          </p:cNvCxnSpPr>
          <p:nvPr/>
        </p:nvCxnSpPr>
        <p:spPr>
          <a:xfrm>
            <a:off x="2267720" y="3073611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4" idx="2"/>
            <a:endCxn id="163" idx="0"/>
          </p:cNvCxnSpPr>
          <p:nvPr/>
        </p:nvCxnSpPr>
        <p:spPr>
          <a:xfrm>
            <a:off x="2267720" y="2555148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5" idx="2"/>
            <a:endCxn id="164" idx="0"/>
          </p:cNvCxnSpPr>
          <p:nvPr/>
        </p:nvCxnSpPr>
        <p:spPr>
          <a:xfrm>
            <a:off x="2267720" y="203668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6" idx="2"/>
            <a:endCxn id="165" idx="0"/>
          </p:cNvCxnSpPr>
          <p:nvPr/>
        </p:nvCxnSpPr>
        <p:spPr>
          <a:xfrm>
            <a:off x="2267720" y="1518222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7" idx="2"/>
            <a:endCxn id="166" idx="0"/>
          </p:cNvCxnSpPr>
          <p:nvPr/>
        </p:nvCxnSpPr>
        <p:spPr>
          <a:xfrm>
            <a:off x="2267720" y="962488"/>
            <a:ext cx="0" cy="2100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Oval 175"/>
          <p:cNvSpPr/>
          <p:nvPr/>
        </p:nvSpPr>
        <p:spPr>
          <a:xfrm>
            <a:off x="1288401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901397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/>
          <p:nvPr/>
        </p:nvCxnSpPr>
        <p:spPr>
          <a:xfrm>
            <a:off x="1461222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3074218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864471" y="458799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2267720" y="4587995"/>
            <a:ext cx="0" cy="1728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2670969" y="458799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1461222" y="458799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3074218" y="458799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634043" y="4760816"/>
            <a:ext cx="4608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latin typeface="Montserrat Medium" pitchFamily="2" charset="0"/>
              </a:rPr>
              <a:t>P(cap)</a:t>
            </a:r>
            <a:endParaRPr lang="en-US" sz="800" dirty="0">
              <a:latin typeface="Montserrat Medium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037292" y="4760816"/>
            <a:ext cx="4608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latin typeface="Montserrat Medium" pitchFamily="2" charset="0"/>
              </a:rPr>
              <a:t>P(diode)</a:t>
            </a:r>
            <a:endParaRPr lang="en-US" sz="800" dirty="0">
              <a:latin typeface="Montserrat Medium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440541" y="4760816"/>
            <a:ext cx="4608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latin typeface="Montserrat Medium" pitchFamily="2" charset="0"/>
              </a:rPr>
              <a:t>P(led)</a:t>
            </a:r>
            <a:endParaRPr lang="en-US" sz="800" dirty="0">
              <a:latin typeface="Montserrat Medium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843790" y="4760816"/>
            <a:ext cx="4608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 smtClean="0">
                <a:latin typeface="Montserrat Medium" pitchFamily="2" charset="0"/>
              </a:rPr>
              <a:t>P(res)</a:t>
            </a:r>
            <a:endParaRPr lang="en-US" sz="800" dirty="0">
              <a:latin typeface="Montserrat Medium" pitchFamily="2" charset="0"/>
            </a:endParaRPr>
          </a:p>
        </p:txBody>
      </p:sp>
      <p:cxnSp>
        <p:nvCxnSpPr>
          <p:cNvPr id="189" name="Straight Arrow Connector 188"/>
          <p:cNvCxnSpPr>
            <a:stCxn id="162" idx="2"/>
            <a:endCxn id="176" idx="0"/>
          </p:cNvCxnSpPr>
          <p:nvPr/>
        </p:nvCxnSpPr>
        <p:spPr>
          <a:xfrm flipH="1">
            <a:off x="1461222" y="3592074"/>
            <a:ext cx="806498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62" idx="2"/>
            <a:endCxn id="177" idx="0"/>
          </p:cNvCxnSpPr>
          <p:nvPr/>
        </p:nvCxnSpPr>
        <p:spPr>
          <a:xfrm>
            <a:off x="2267720" y="3592074"/>
            <a:ext cx="806498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Multiply 191"/>
          <p:cNvSpPr/>
          <p:nvPr/>
        </p:nvSpPr>
        <p:spPr>
          <a:xfrm>
            <a:off x="366690" y="4069532"/>
            <a:ext cx="3802062" cy="979319"/>
          </a:xfrm>
          <a:prstGeom prst="mathMultiply">
            <a:avLst>
              <a:gd name="adj1" fmla="val 126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942759" y="38268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(28x28)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utoShape 2" descr="data:image/png;base64,iVBORw0KGgoAAAANSUhEUgAAAPsAAAD4CAYAAAAq5pAIAAAABHNCSVQICAgIfAhkiAAAAAlwSFlzAAALEgAACxIB0t1+/AAAADh0RVh0U29mdHdhcmUAbWF0cGxvdGxpYiB2ZXJzaW9uMy4yLjIsIGh0dHA6Ly9tYXRwbG90bGliLm9yZy+WH4yJAAAWR0lEQVR4nO2df7RVdZnGn1cjSS6FhAqB47VgZYRFdkdZSypaWmMuE5qc0jU0OkslU6dY6RSjzsSasTXUqP3+MYiKRZlMlhJjFLi6Y7QG68pCxR8l6aUgfmpTYJIg7/xxjkl69/Pc7rn3nLP6Pp+1WPfc8+zvd3/PvvvhnLPf/b5vZCaMMX/+HNTqBRhjmoPNbkwh2OzGFILNbkwh2OzGFMKLmrmziBEJjCJbDBMzHEq0Z8TYp4Qu9v2iw6q1fbvE3B1Cf0Loe4XOIiovFmP3N7jvEDp7P1GRoEOE/rTQRxBNnWvqb6reJ9VrO5ho6lxlx/zXyHyyzw0aMntEnArgM6itfFFmLuAjRgG4iOhHiD0eTzT1x7lP6EdyedR7q7Wd3WLuk4T+NaFvE/o+oo0XY9WJpfatTPMSoqn/SCYKfaPQTyCaOi6rhM5eF8D/JgAwmmj3i7HMtp+rVAb8MT4iDgbwBQDvADAZwNkRMXmg8xljhpZGvrOfAGBDZj6amU8D+AaAmYOzLGPMYNOI2ccD+OUBv29CH5+NImJORPRERA/wZAO7M8Y0wpBfjc/MhZnZlZld/IKJMWYoacTsmwEcdcDvE+rPGWPakEbM/hMAkyLimIh4MYCzACwbnGUZYwabAYfeMnNfRFwC4Huohd5uyMwHGlvOO7jcNaFaO1NMPY+FOgDgIaEzfiv0RUJvNAS1nWiNxvBViEnpDHXcRDgUG4S+lmgqvKWOOQsDAzy0BqCTxMp71TFl4dDq+yoairNn5h0A7mhkDmNMc/DtssYUgs1uTCHY7MYUgs1uTCHY7MYUgs1uTCE0NZ+9luL6zmqZxdEBoOfjRDtf7PtuLi+6gOtXMlHF8F8qdLE2GRM+jmjimNJYNKBPkU6hs1j5I3zolOlcHyX0C4k2+xN8rLh/YNhOntq7d7HI87+M3X+mYvgnEu2aSsXv7MYUgs1uTCHY7MYUgs1uTCHY7MYUgs1uTCE0OfR2EICRlWpH9w46eveSKyq1w9//Czp2R3RSveMsse+5h1eLY0UIaKuq0KrSa1W6JeM1Qv+R0FXFX1GddvrrqrXVYt/q7LxM6LOuq9amfZSPXcNLQe8dI0KWp7+R6zSdW1W2/R3RqtOG/c5uTCHY7MYUgs1uTCHY7MYUgs1uTCHY7MYUgs1uTCE0Oc7+awBLK9XdHZ18+LrqTqqX4T/o0I98/fNUj0Wixe7u+dXa6UQDgLmiJPK0v+b66WL8chJPHiXSa/9PpeeqFFlR9nj1Z4koSoeve4zrs47hOukw++7/XUJH3oU3U3374i6qx+PifFpDUmR3spRlgJeSrm5z7Xd2YwrBZjemEGx2YwrBZjemEGx2YwrBZjemEGx2YwohMkU8cDB3FlOSxdmBb/MJSD47Zouc8RUiVn1qN9fPnVGtqXbRpwudxk0BXWp6M9FULrwqUy3y1WUZbaarXHuSCw8AWCn0kyqVjt1P0pG7fsPz+ONm4ZtRXAYP03OmfomIC5C5sc861g3dVBMRvQB2AXgGwL7MbOQlGGOGkMG4g+6tmblzEOYxxgwh/s5uTCE0avYE8P2IuCci5vS1QUTMiYieiOgBnmhwd8aYgdLox/jpmbk5Io4AsDIiHs7Muw7cIDMXAlgIPHuBzhjTChp6Z8/MzfWf21G7lH7CYCzKGDP4DNjsETEiIkY++xjA2wGsH6yFGWMGl0Y+xh8J4NsR8ew8X8/MFXzI7wFsJLr4YLCViY/zsbNFnJ3U2waAV974QKX26LjXirlvFbpq6XyG0Fm8WcXw9wpd5KvL+dkpJuLox4qp8TYuP1wt7e7g14/iNv6N8/hLV1N97U9FL4FjWaxc3RvB7l2oPt4DNntmPgrg9QMdb4xpLg69GVMINrsxhWCzG1MINrsxhWCzG1MITS4lPQy8BbBoc0vTBkXb4+7JXN/Jw1u7QFpCyzSgfVw+RYSQ1onpd/YSUZSpxpeFrlJcVUiTvfZb+NCHZ4i5RdtkWqpapPbO2iD2fDwfL/M/WfhMhTNZ2LA6lOp3dmMKwWY3phBsdmMKwWY3phBsdmMKwWY3phBsdmMKoblx9oMOBQ4lsXS1mvNZSWURD75EzN39OyqPzF2V2o4FYu551a2mAQCrHhQTfEfoLJau4uSnCF3cvyDnZ+2HVZxcsamBsdVlpmtcy+XzZ3B90SNi/vcQbbsYy9Jrq1tB+53dmEKw2Y0pBJvdmEKw2Y0pBJvdmEKw2Y0pBJvdmEJobpx9P4DdbANWXhegOcAds/nQbl76F8N56d9Ho88uuHVE/vE0kfN9psi1v+xHXKc55SJeTOKy/YO3Nubzq5bMy4Q+SegsDj9BjCXtwQFdYwCrhM7y2VUbbBaHr64f4Hd2YwrBZjemEGx2YwrBZjemEGx2YwrBZjemEGx2YwohMnlr2kHdWRyfNBd39qF8giXfrZQO2vpmOnT/+SP43KS9LwBgzwA1AMMe5u2g954iWjaL+fnaVc43b10MjBT6j4XOXztH5dqL2u80Z13cXzBP/E1o+3AA64Xew/4uqo0264y+AJkb+7wpRL6zR8QNEbE9ItYf8NzoiFgZEY/Ufx6m5jHGtJb+fIxfDODU5z03D8CdmTkJwJ31340xbYw0e2behRd+1psJ4Kb645sAzBrkdRljBpmBXqA7MjO31B9vBbk5OyLmRERPRPT0oymaMWaIaPhqfNau8FVe5cvMhZnZlZldwJhGd2eMGSADNfu2iBgHAPWfqhymMabFDNTsywCcU398DoDbB2c5xpihQuazR8TNAGYAGBMRmwB8DMACAEsj4jwAG8GLYD/Hyw4C3kRi6Us+y8d3frBS2j92cb+WUMV5SRPtcf2bSOH5JTwuuneMilU/xuUxx3B9GtHWqLrvKg7eKXRREx+s1r/IhR8rXvdWobNvjVP5UJmvvkLVhVfWWko00fud1k+oPhel2TPz7ArpZDXWGNM++HZZYwrBZjemEGx2YwrBZjemEGx2YwqhuaWkf7MLWN5drZ9SHVoDAKyqTnGVrYPnf4DK1/8PH44p1dIXj76ADr3o4cV87ukihDSXy7xq8QY+djg/LpI9ot30rBOrtU4+tOOqHVTf3XE4n2AnCVGtEqm/Z5LW4gB0GeuVQmflv0Xa8Nj51drO5ZWS39mNKQSb3ZhCsNmNKQSb3ZhCsNmNKQSb3ZhCsNmNKYQml5J+bQI3V28wS7TwZRV0F4mdz76F69N4quZBtz1Zqe0/VpSpFqWgv/vUDKq/HI9T/b+jum7x/DV837ef+Haqz1z8fT7BF7gcS6rPr5mvJucCgEPwNNWX/vM5VEcP0VaoEtsqNXii0FWZa3IPwER+3wY2sHP5cmT+fGClpI0xfx7Y7MYUgs1uTCHY7MYUgs1uTCHY7MYUgs1uTCE0N85+SFfiFST42fs7McOXifb83pPP49zJXJ8gdj2WaJew0r4ARrHcZQC3iX3PWCY2eA3RusVY0d9j4hVc33CfmJ8k23d9mA89U0ytQuXfJNrWe/jYJSKfvYvLp7/6v6i+/M6/qRbP4nPzLmpdyOxxnN2YkrHZjSkEm92YQrDZjSkEm92YQrDZjSkEm92YQmhyPntX8iRjUYMcm4n2UjGWt1XGhpO4PvE71VrHGXzsVVye+6F/p/pXnvk7ql90cHVS+X/iQjr273Ej1T9568eoTmPZAO9McK4Yq+rlV6fx1xhFNNbOGdAx/D3zxQbjhc7aMg8TY1m76I8MPJ89Im6IiO0Rz1VIiIj5EbE5ItbV/52m5jHGtJb+fIxfjL5vT/tUZk6t/7tjcJdljBlspNkz8y4ATzRhLcaYIaSRC3SXRMR99Y/5h1VtFBFzIqInInoA3rvLGDN0DNTsXwLwKgBTAWwBcE3Vhpm5MDO7MrMLEI34jDFDxoDMnpnbMvOZzNwP4DoAJwzusowxg82AzB4R4w749V3QQRBjTIuRcfaIuBnADNQik9sAfKz++1QACaAXwPszc4vcWUxJYCnZQjVJZx8gXsKHdoh8dpVTfgrJ254h6t13i9xpiPGf5nHX0ZdU33/wRJeI96ry58OFLvK6aaxc7XsDiycD/FxSO2D3bAAYLnLt9zwm9n2M0InvOvoMkz/HbiZW57OzWx5qS8o8u4+nr1fjjDHthW+XNaYQbHZjCsFmN6YQbHZjCsFmN6YQ2qtls2yT+1uiiRRVUTL58Hwl1V+BX1Vq98ahYt9PcfmsE7n+sJh+3d0D37e8H4qUggYgQ55YSzSVlvwWoSt2EU29btVyWYTu5Lk8kmjqXCbp1vgcMje5lLQxJWOzG1MINrsxhWCzG1MINrsxhWCzG1MINrsxhdBmpaRV2iCDpxTmZp42GON/SfWl+YFK7Qu4mI49A7zl8mPopPrn//IjVMc+oqmSyau6xQYzuCw6ZWPF49Xa1S+nQ//t0suofvXvuf6mQ35YqS3/J9IyGdCdrteIc3WKSHFdv5qI6t4G1kZ7GjLvcZzdmJKx2Y0pBJvdmEKw2Y0pBJvdmEKw2Y0pBJvdmEJocpx9QgL/QLZgAWOA5/mOFmOPFLrIyz63Ovd60o330qFfRnWMHgC+iIuofmuIfHeQMteyTV+n0FW9Z5ZbDWDCB6u1nXzo659aQ/V7/3Ean4ANX63Oe3XcVFtlfm8FZsyu1rpXirlZXYcGWjYbY/48sNmNKQSb3ZhCsNmNKQSb3ZhCsNmNKQSb3ZhCaHKc/bjk8UcV22QtnUWt7TU8Vn3liZdT/ar4ULW4RMTwZ4uY65VncP0qkTs9nORO7+FDgVuEruqfv1Po7G/6YzH2CKHzXgAYS/K+xe0DE37I20X/HodQfcdb/4LvgP1dtvKh6GUtwN+HzAcHFmePiKMi4gcR8WBEPBBRO+sjYnRErIyIR+o/D1NzGWNaR38+xu8DcGlmTgYwDcDFETEZwDwAd2bmJAB31n83xrQp0uyZuSUz19Yf70Ltc914ADMB3FTf7CYAs4ZqkcaYxvmTLtBFRCeANwC4G8CRmbmlLm1Fxc3nETEnInoiokd/JzfGDBX9NntEdAC4FcDczPyjO/GzdpWvzyt9mbkwM7sys0snqxhjhop+mT0ihqFm9K9l5rfqT2+LiHF1fRzkpVFjTCt5kdogIgLA9QAeysxrD5CWATgHwIL6z9v17p4GsJHoPxLjWZtb8RVhCZevmjaCb7CqOrx228l/RYfOWv49sfPPcn0dSRMFgKksNLeCj8V7uDz9vVwfLqanVZF5y+aX7Tma6r9ZMZbv+2qizeBDNx03iW+wnqWZArIsOis13StOVrr4aktLs6MWwH4fgPsjYl39uctRM/nSiDgPNQeLs8YY00qk2TNzNYCqDgsnD+5yjDFDhW+XNaYQbHZjCsFmN6YQbHZjCsFmN6YQmpziOikBFlMWaaqsj+6xPE20o2cH1Xd3/ELsm8RdL+TxYjwspt4k9F6h72PHVMTocTeXO0UZ615Wxhqg906cy0tsX3rjVVS/5jNX8l3PZa+tk48Fa6kMAMdz+UzRsvmbLE1V3W/CylgvQOZGl5I2pmRsdmMKwWY3phBsdmMKwWY3phBsdmMKwWY3phD6k+I6iLwEwHFEf1yM31AtiVj17vmHi7kXcrnrjdXaKDF197Vigw8LXcV8/5ZoKjdatB7eKuLsY17H9UVEn8WPyzWjRBz9091cx3iiqRberO4CgM53c/2b14n5WYtwcUyxlmj7KxW/sxtTCDa7MYVgsxtTCDa7MYVgsxtTCDa7MYVgsxtTCE3OZ+9KoIdswdvk8o4y+8TYbqoena+n+r/gXyu1C7bxmOr+sb+iOuaJGuULPs51nEA01XJZxNGlLmD3IIgwOi5T9ydcKPRDqyWeKg8sFvp0oXcKfQLRzlevm92rcjEyf+Z8dmNKxmY3phBsdmMKwWY3phBsdmMKwWY3phBsdmMKQcbZI+IoAF9BLQE4ASzMzM9ExHwAFwB4tiD75Zl5B59rcgJfJVuoWDmr1b1NjBW1uCeKPuTziDZF7FrFdJerXt+3CH0z0eaLsV8S+kihv03o5N6J4SJYvUfdA/JjobNz4ik+dKo4H9aJ/uvYJXSWz/6EGNtLtMuR+fM+4+z9KV6xD8Clmbk2IkYCuCciVta1T2Uma3lvjGkT+tOffQuALfXHuyLiIfASIMaYNuRP+s4eEZ0A3oDnegZdEhH3RcQNEXFYxZg5EdETET3ArxtarDFm4PTb7BHRAeBWAHMz87eofdl7FYCpqL3zX9PXuMxcmJldmdkF9Pn/gTGmCfTL7BExDDWjfy0zvwUAmbktM5/JzP0ArgPPxjDGtBhp9ogIANcDeCgzrz3g+XEHbPYuAOsHf3nGmMGiP1fjTwLwPgD3R8S6+nOXAzg7IqaiFo7rBfB+PdV+8JCHSsfsJZoKV7xF6AKadvhOOnR69lL9cbyc6g/FBVQHPkE0lS55hNBFa2IsEvop1dIesbYFosT2BJF+O3slEUW4U5UHF38zHRZk+xdhQRq2e6ZS6c/V+NUA+orb0Zi6Maa98B10xhSCzW5MIdjsxhSCzW5MIdjsxhSCzW5MITS5lPTE5HFf0pIZAI8UqtgkK0MN1LJ1GaxctGh7jHcIncVNAeBzQr+CaKpls0orbiTmC/DjvleMfY3Q7xc6u29DtWxWr1tFrdXaWdtlda6ytV2NzF+4lLQxJWOzG1MINrsxhWCzG1MINrsxhWCzG1MINrsxhdDkOHvsALDxgKfGANjZtAX8abTr2tp1XYDXNlAGc21HZ+bhfQlNNfsLdh7RU6tN136069radV2A1zZQmrU2f4w3phBsdmMKodVmX9ji/TPadW3tui7AaxsoTVlbS7+zG2OaR6vf2Y0xTcJmN6YQWmL2iDg1In4aERsigjVDbjoR0RsR90fEulp/upau5YaI2B4R6w94bnRErIyIR+o/W9JTq2Jt8yNic/3YrYuI01q0tqMi4gcR8WBEPBARH6o/39JjR9bVlOPW9O/sEXEwgJ+h1th7E4CfADg7Mx9s6kIqiIheAF2Z2fIbMCLizQB2A/hKZk6pP/dJAE9k5oL6f5SHZeZH22Rt8wHsbnUb73q3onEHthkHMAvAuWjhsSPreg+acNxa8c5+AoANmfloZj4N4BsAZrZgHW1PZt6FF7a6mQngpvrjm1A7WZpOxdragszckplr6493oVayZjxafOzIuppCK8w+HsAvD/h9E9qr33sC+H5E3BMRc1q9mD44MjO31B9vha6v1GxkG+9m8rw2421z7AbS/rxRfIHuhUzPzONRKxx3cf3jaluSte9g7RQ77Vcb72bRR5vxP9DKYzfQ9ueN0gqzbwZw1AG/T6g/1xZk5ub6z+0Avo32a0W97dkOuvWf21u8nj/QTm28+2ozjjY4dq1sf94Ks/8EwKSIOCYiXgzgLADLWrCOFxARI+oXThARIwC8He3XinoZgHPqj88BcHsL1/JHtEsb76o242jxsWt5+/PMbPo/AKehdkX+5wCuaMUaKtb1SgD31v890Oq1AbgZtY91e1G7tnEear2C7wTwCIBVAEa30dq+ilp95/tQM9a4Fq1tOmof0e8DsK7+77RWHzuyrqYcN98ua0wh+AKdMYVgsxtTCDa7MYVgsxtTCDa7MYVgsxtTCDa7MYXw/4sxCE1EuL75AAAAAElFTkSuQmCC"/>
          <p:cNvSpPr>
            <a:spLocks noChangeAspect="1" noChangeArrowheads="1"/>
          </p:cNvSpPr>
          <p:nvPr/>
        </p:nvSpPr>
        <p:spPr bwMode="auto">
          <a:xfrm>
            <a:off x="-94167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1689" y="94649"/>
            <a:ext cx="1036926" cy="1025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2094899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498148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91650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44" idx="4"/>
          </p:cNvCxnSpPr>
          <p:nvPr/>
        </p:nvCxnSpPr>
        <p:spPr>
          <a:xfrm>
            <a:off x="1864471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4"/>
          </p:cNvCxnSpPr>
          <p:nvPr/>
        </p:nvCxnSpPr>
        <p:spPr>
          <a:xfrm>
            <a:off x="2267720" y="4127139"/>
            <a:ext cx="0" cy="1728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4"/>
          </p:cNvCxnSpPr>
          <p:nvPr/>
        </p:nvCxnSpPr>
        <p:spPr>
          <a:xfrm>
            <a:off x="2670969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288401" y="3246432"/>
            <a:ext cx="1958638" cy="345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Flatten to Vector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288401" y="2727969"/>
            <a:ext cx="1958638" cy="345642"/>
          </a:xfrm>
          <a:prstGeom prst="rect">
            <a:avLst/>
          </a:prstGeom>
          <a:solidFill>
            <a:srgbClr val="4BACC6"/>
          </a:solidFill>
          <a:ln>
            <a:solidFill>
              <a:srgbClr val="357D9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Max Pooling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288401" y="2209506"/>
            <a:ext cx="1958638" cy="345642"/>
          </a:xfrm>
          <a:prstGeom prst="rect">
            <a:avLst/>
          </a:prstGeom>
          <a:solidFill>
            <a:srgbClr val="9BBB59"/>
          </a:solidFill>
          <a:ln>
            <a:solidFill>
              <a:srgbClr val="7189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Convolution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288401" y="1691043"/>
            <a:ext cx="1958638" cy="345642"/>
          </a:xfrm>
          <a:prstGeom prst="rect">
            <a:avLst/>
          </a:prstGeom>
          <a:solidFill>
            <a:srgbClr val="4BACC6"/>
          </a:solidFill>
          <a:ln>
            <a:solidFill>
              <a:srgbClr val="357D9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Max Pooling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288401" y="1172580"/>
            <a:ext cx="1958638" cy="345642"/>
          </a:xfrm>
          <a:prstGeom prst="rect">
            <a:avLst/>
          </a:prstGeom>
          <a:solidFill>
            <a:srgbClr val="9BBB59"/>
          </a:solidFill>
          <a:ln>
            <a:solidFill>
              <a:srgbClr val="7189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Convolution</a:t>
            </a:r>
            <a:endParaRPr lang="en-US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4471" y="152256"/>
            <a:ext cx="806498" cy="8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" name="Straight Arrow Connector 53"/>
          <p:cNvCxnSpPr>
            <a:stCxn id="48" idx="2"/>
            <a:endCxn id="44" idx="0"/>
          </p:cNvCxnSpPr>
          <p:nvPr/>
        </p:nvCxnSpPr>
        <p:spPr>
          <a:xfrm flipH="1">
            <a:off x="1864471" y="3592074"/>
            <a:ext cx="403249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2"/>
            <a:endCxn id="42" idx="0"/>
          </p:cNvCxnSpPr>
          <p:nvPr/>
        </p:nvCxnSpPr>
        <p:spPr>
          <a:xfrm>
            <a:off x="2267720" y="3592074"/>
            <a:ext cx="0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2"/>
            <a:endCxn id="43" idx="0"/>
          </p:cNvCxnSpPr>
          <p:nvPr/>
        </p:nvCxnSpPr>
        <p:spPr>
          <a:xfrm>
            <a:off x="2267720" y="3592074"/>
            <a:ext cx="403249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9" idx="2"/>
            <a:endCxn id="48" idx="0"/>
          </p:cNvCxnSpPr>
          <p:nvPr/>
        </p:nvCxnSpPr>
        <p:spPr>
          <a:xfrm>
            <a:off x="2267720" y="3073611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2"/>
            <a:endCxn id="49" idx="0"/>
          </p:cNvCxnSpPr>
          <p:nvPr/>
        </p:nvCxnSpPr>
        <p:spPr>
          <a:xfrm>
            <a:off x="2267720" y="2555148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1" idx="2"/>
            <a:endCxn id="50" idx="0"/>
          </p:cNvCxnSpPr>
          <p:nvPr/>
        </p:nvCxnSpPr>
        <p:spPr>
          <a:xfrm>
            <a:off x="2267720" y="2036685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2" idx="2"/>
            <a:endCxn id="51" idx="0"/>
          </p:cNvCxnSpPr>
          <p:nvPr/>
        </p:nvCxnSpPr>
        <p:spPr>
          <a:xfrm>
            <a:off x="2267720" y="1518222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2"/>
            <a:endCxn id="52" idx="0"/>
          </p:cNvCxnSpPr>
          <p:nvPr/>
        </p:nvCxnSpPr>
        <p:spPr>
          <a:xfrm>
            <a:off x="2267720" y="962488"/>
            <a:ext cx="0" cy="2100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288401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901397" y="3781497"/>
            <a:ext cx="345642" cy="345642"/>
          </a:xfrm>
          <a:prstGeom prst="ellipse">
            <a:avLst/>
          </a:prstGeom>
          <a:solidFill>
            <a:srgbClr val="F79646"/>
          </a:solidFill>
          <a:ln>
            <a:solidFill>
              <a:srgbClr val="B66D3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461222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074218" y="4127139"/>
            <a:ext cx="0" cy="1728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8" idx="2"/>
            <a:endCxn id="62" idx="0"/>
          </p:cNvCxnSpPr>
          <p:nvPr/>
        </p:nvCxnSpPr>
        <p:spPr>
          <a:xfrm flipH="1">
            <a:off x="1461222" y="3592074"/>
            <a:ext cx="806498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2"/>
            <a:endCxn id="63" idx="0"/>
          </p:cNvCxnSpPr>
          <p:nvPr/>
        </p:nvCxnSpPr>
        <p:spPr>
          <a:xfrm>
            <a:off x="2267720" y="3592074"/>
            <a:ext cx="806498" cy="189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21689" y="1880466"/>
            <a:ext cx="1030246" cy="101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TextBox 68"/>
          <p:cNvSpPr txBox="1"/>
          <p:nvPr/>
        </p:nvSpPr>
        <p:spPr>
          <a:xfrm>
            <a:off x="6473829" y="0"/>
            <a:ext cx="2670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Saliency map </a:t>
            </a:r>
            <a:r>
              <a:rPr lang="en-US" dirty="0" smtClean="0"/>
              <a:t>– which pixels in the input image were most important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16221" y="1765252"/>
            <a:ext cx="2721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 activation map (CAM) </a:t>
            </a:r>
            <a:r>
              <a:rPr lang="en-US" dirty="0" smtClean="0"/>
              <a:t>– which features from the final convolution step were most important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436903" y="113157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(28x28)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436903" y="291739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(14x14)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942759" y="38268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(28x28)</a:t>
            </a:r>
            <a:endParaRPr lang="en-US" dirty="0"/>
          </a:p>
        </p:txBody>
      </p:sp>
      <p:cxnSp>
        <p:nvCxnSpPr>
          <p:cNvPr id="74" name="Straight Arrow Connector 73"/>
          <p:cNvCxnSpPr>
            <a:endCxn id="41" idx="1"/>
          </p:cNvCxnSpPr>
          <p:nvPr/>
        </p:nvCxnSpPr>
        <p:spPr>
          <a:xfrm flipV="1">
            <a:off x="2786183" y="607300"/>
            <a:ext cx="2535506" cy="581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8" idx="1"/>
          </p:cNvCxnSpPr>
          <p:nvPr/>
        </p:nvCxnSpPr>
        <p:spPr>
          <a:xfrm flipV="1">
            <a:off x="3362253" y="2388647"/>
            <a:ext cx="1959436" cy="102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4082" y="1534824"/>
            <a:ext cx="117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Grad-CAM</a:t>
            </a:r>
            <a:endParaRPr lang="en-US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utoShape 2" descr="data:image/png;base64,iVBORw0KGgoAAAANSUhEUgAAAPsAAAD4CAYAAAAq5pAIAAAABHNCSVQICAgIfAhkiAAAAAlwSFlzAAALEgAACxIB0t1+/AAAADh0RVh0U29mdHdhcmUAbWF0cGxvdGxpYiB2ZXJzaW9uMy4yLjIsIGh0dHA6Ly9tYXRwbG90bGliLm9yZy+WH4yJAAAWR0lEQVR4nO2df7RVdZnGn1cjSS6FhAqB47VgZYRFdkdZSypaWmMuE5qc0jU0OkslU6dY6RSjzsSasTXUqP3+MYiKRZlMlhJjFLi6Y7QG68pCxR8l6aUgfmpTYJIg7/xxjkl69/Pc7rn3nLP6Pp+1WPfc8+zvd3/PvvvhnLPf/b5vZCaMMX/+HNTqBRhjmoPNbkwh2OzGFILNbkwh2OzGFMKLmrmziBEJjCJbDBMzHEq0Z8TYp4Qu9v2iw6q1fbvE3B1Cf0Loe4XOIiovFmP3N7jvEDp7P1GRoEOE/rTQRxBNnWvqb6reJ9VrO5ho6lxlx/zXyHyyzw0aMntEnArgM6itfFFmLuAjRgG4iOhHiD0eTzT1x7lP6EdyedR7q7Wd3WLuk4T+NaFvE/o+oo0XY9WJpfatTPMSoqn/SCYKfaPQTyCaOi6rhM5eF8D/JgAwmmj3i7HMtp+rVAb8MT4iDgbwBQDvADAZwNkRMXmg8xljhpZGvrOfAGBDZj6amU8D+AaAmYOzLGPMYNOI2ccD+OUBv29CH5+NImJORPRERA/wZAO7M8Y0wpBfjc/MhZnZlZld/IKJMWYoacTsmwEcdcDvE+rPGWPakEbM/hMAkyLimIh4MYCzACwbnGUZYwabAYfeMnNfRFwC4Huohd5uyMwHGlvOO7jcNaFaO1NMPY+FOgDgIaEzfiv0RUJvNAS1nWiNxvBViEnpDHXcRDgUG4S+lmgqvKWOOQsDAzy0BqCTxMp71TFl4dDq+yoairNn5h0A7mhkDmNMc/DtssYUgs1uTCHY7MYUgs1uTCHY7MYUgs1uTCE0NZ+9luL6zmqZxdEBoOfjRDtf7PtuLi+6gOtXMlHF8F8qdLE2GRM+jmjimNJYNKBPkU6hs1j5I3zolOlcHyX0C4k2+xN8rLh/YNhOntq7d7HI87+M3X+mYvgnEu2aSsXv7MYUgs1uTCHY7MYUgs1uTCHY7MYUgs1uTCE0OfR2EICRlWpH9w46eveSKyq1w9//Czp2R3RSveMsse+5h1eLY0UIaKuq0KrSa1W6JeM1Qv+R0FXFX1GddvrrqrXVYt/q7LxM6LOuq9amfZSPXcNLQe8dI0KWp7+R6zSdW1W2/R3RqtOG/c5uTCHY7MYUgs1uTCHY7MYUgs1uTCHY7MYUgs1uTCE0Oc7+awBLK9XdHZ18+LrqTqqX4T/o0I98/fNUj0Wixe7u+dXa6UQDgLmiJPK0v+b66WL8chJPHiXSa/9PpeeqFFlR9nj1Z4koSoeve4zrs47hOukw++7/XUJH3oU3U3374i6qx+PifFpDUmR3spRlgJeSrm5z7Xd2YwrBZjemEGx2YwrBZjemEGx2YwrBZjemEGx2YwohMkU8cDB3FlOSxdmBb/MJSD47Zouc8RUiVn1qN9fPnVGtqXbRpwudxk0BXWp6M9FULrwqUy3y1WUZbaarXHuSCw8AWCn0kyqVjt1P0pG7fsPz+ONm4ZtRXAYP03OmfomIC5C5sc861g3dVBMRvQB2AXgGwL7MbOQlGGOGkMG4g+6tmblzEOYxxgwh/s5uTCE0avYE8P2IuCci5vS1QUTMiYieiOgBnmhwd8aYgdLox/jpmbk5Io4AsDIiHs7Muw7cIDMXAlgIPHuBzhjTChp6Z8/MzfWf21G7lH7CYCzKGDP4DNjsETEiIkY++xjA2wGsH6yFGWMGl0Y+xh8J4NsR8ew8X8/MFXzI7wFsJLr4YLCViY/zsbNFnJ3U2waAV974QKX26LjXirlvFbpq6XyG0Fm8WcXw9wpd5KvL+dkpJuLox4qp8TYuP1wt7e7g14/iNv6N8/hLV1N97U9FL4FjWaxc3RvB7l2oPt4DNntmPgrg9QMdb4xpLg69GVMINrsxhWCzG1MINrsxhWCzG1MITS4lPQy8BbBoc0vTBkXb4+7JXN/Jw1u7QFpCyzSgfVw+RYSQ1onpd/YSUZSpxpeFrlJcVUiTvfZb+NCHZ4i5RdtkWqpapPbO2iD2fDwfL/M/WfhMhTNZ2LA6lOp3dmMKwWY3phBsdmMKwWY3phBsdmMKwWY3phBsdmMKoblx9oMOBQ4lsXS1mvNZSWURD75EzN39OyqPzF2V2o4FYu551a2mAQCrHhQTfEfoLJau4uSnCF3cvyDnZ+2HVZxcsamBsdVlpmtcy+XzZ3B90SNi/vcQbbsYy9Jrq1tB+53dmEKw2Y0pBJvdmEKw2Y0pBJvdmEKw2Y0pBJvdmEJobpx9P4DdbANWXhegOcAds/nQbl76F8N56d9Ho88uuHVE/vE0kfN9psi1v+xHXKc55SJeTOKy/YO3Nubzq5bMy4Q+SegsDj9BjCXtwQFdYwCrhM7y2VUbbBaHr64f4Hd2YwrBZjemEGx2YwrBZjemEGx2YwrBZjemEGx2YwohMnlr2kHdWRyfNBd39qF8giXfrZQO2vpmOnT/+SP43KS9LwBgzwA1AMMe5u2g954iWjaL+fnaVc43b10MjBT6j4XOXztH5dqL2u80Z13cXzBP/E1o+3AA64Xew/4uqo0264y+AJkb+7wpRL6zR8QNEbE9ItYf8NzoiFgZEY/Ufx6m5jHGtJb+fIxfDODU5z03D8CdmTkJwJ31340xbYw0e2behRd+1psJ4Kb645sAzBrkdRljBpmBXqA7MjO31B9vBbk5OyLmRERPRPT0oymaMWaIaPhqfNau8FVe5cvMhZnZlZldwJhGd2eMGSADNfu2iBgHAPWfqhymMabFDNTsywCcU398DoDbB2c5xpihQuazR8TNAGYAGBMRmwB8DMACAEsj4jwAG8GLYD/Hyw4C3kRi6Us+y8d3frBS2j92cb+WUMV5SRPtcf2bSOH5JTwuuneMilU/xuUxx3B9GtHWqLrvKg7eKXRREx+s1r/IhR8rXvdWobNvjVP5UJmvvkLVhVfWWko00fud1k+oPhel2TPz7ArpZDXWGNM++HZZYwrBZjemEGx2YwrBZjemEGx2YwqhuaWkf7MLWN5drZ9SHVoDAKyqTnGVrYPnf4DK1/8PH44p1dIXj76ADr3o4cV87ukihDSXy7xq8QY+djg/LpI9ot30rBOrtU4+tOOqHVTf3XE4n2AnCVGtEqm/Z5LW4gB0GeuVQmflv0Xa8Nj51drO5ZWS39mNKQSb3ZhCsNmNKQSb3ZhCsNmNKQSb3ZhCsNmNKYQml5J+bQI3V28wS7TwZRV0F4mdz76F69N4quZBtz1Zqe0/VpSpFqWgv/vUDKq/HI9T/b+jum7x/DV837ef+Haqz1z8fT7BF7gcS6rPr5mvJucCgEPwNNWX/vM5VEcP0VaoEtsqNXii0FWZa3IPwER+3wY2sHP5cmT+fGClpI0xfx7Y7MYUgs1uTCHY7MYUgs1uTCHY7MYUgs1uTCE0N85+SFfiFST42fs7McOXifb83pPP49zJXJ8gdj2WaJew0r4ARrHcZQC3iX3PWCY2eA3RusVY0d9j4hVc33CfmJ8k23d9mA89U0ytQuXfJNrWe/jYJSKfvYvLp7/6v6i+/M6/qRbP4nPzLmpdyOxxnN2YkrHZjSkEm92YQrDZjSkEm92YQrDZjSkEm92YQmhyPntX8iRjUYMcm4n2UjGWt1XGhpO4PvE71VrHGXzsVVye+6F/p/pXnvk7ql90cHVS+X/iQjr273Ej1T9568eoTmPZAO9McK4Yq+rlV6fx1xhFNNbOGdAx/D3zxQbjhc7aMg8TY1m76I8MPJ89Im6IiO0Rz1VIiIj5EbE5ItbV/52m5jHGtJb+fIxfjL5vT/tUZk6t/7tjcJdljBlspNkz8y4ATzRhLcaYIaSRC3SXRMR99Y/5h1VtFBFzIqInInoA3rvLGDN0DNTsXwLwKgBTAWwBcE3Vhpm5MDO7MrMLEI34jDFDxoDMnpnbMvOZzNwP4DoAJwzusowxg82AzB4R4w749V3QQRBjTIuRcfaIuBnADNQik9sAfKz++1QACaAXwPszc4vcWUxJYCnZQjVJZx8gXsKHdoh8dpVTfgrJ254h6t13i9xpiPGf5nHX0ZdU33/wRJeI96ry58OFLvK6aaxc7XsDiycD/FxSO2D3bAAYLnLt9zwm9n2M0InvOvoMkz/HbiZW57OzWx5qS8o8u4+nr1fjjDHthW+XNaYQbHZjCsFmN6YQbHZjCsFmN6YQ2qtls2yT+1uiiRRVUTL58Hwl1V+BX1Vq98ahYt9PcfmsE7n+sJh+3d0D37e8H4qUggYgQ55YSzSVlvwWoSt2EU29btVyWYTu5Lk8kmjqXCbp1vgcMje5lLQxJWOzG1MINrsxhWCzG1MINrsxhWCzG1MINrsxhdBmpaRV2iCDpxTmZp42GON/SfWl+YFK7Qu4mI49A7zl8mPopPrn//IjVMc+oqmSyau6xQYzuCw6ZWPF49Xa1S+nQ//t0suofvXvuf6mQ35YqS3/J9IyGdCdrteIc3WKSHFdv5qI6t4G1kZ7GjLvcZzdmJKx2Y0pBJvdmEKw2Y0pBJvdmEKw2Y0pBJvdmEJocpx9QgL/QLZgAWOA5/mOFmOPFLrIyz63Ovd60o330qFfRnWMHgC+iIuofmuIfHeQMteyTV+n0FW9Z5ZbDWDCB6u1nXzo659aQ/V7/3Ean4ANX63Oe3XcVFtlfm8FZsyu1rpXirlZXYcGWjYbY/48sNmNKQSb3ZhCsNmNKQSb3ZhCsNmNKQSb3ZhCaHKc/bjk8UcV22QtnUWt7TU8Vn3liZdT/ar4ULW4RMTwZ4uY65VncP0qkTs9nORO7+FDgVuEruqfv1Po7G/6YzH2CKHzXgAYS/K+xe0DE37I20X/HodQfcdb/4LvgP1dtvKh6GUtwN+HzAcHFmePiKMi4gcR8WBEPBBRO+sjYnRErIyIR+o/D1NzGWNaR38+xu8DcGlmTgYwDcDFETEZwDwAd2bmJAB31n83xrQp0uyZuSUz19Yf70Ltc914ADMB3FTf7CYAs4ZqkcaYxvmTLtBFRCeANwC4G8CRmbmlLm1Fxc3nETEnInoiokd/JzfGDBX9NntEdAC4FcDczPyjO/GzdpWvzyt9mbkwM7sys0snqxhjhop+mT0ihqFm9K9l5rfqT2+LiHF1fRzkpVFjTCt5kdogIgLA9QAeysxrD5CWATgHwIL6z9v17p4GsJHoPxLjWZtb8RVhCZevmjaCb7CqOrx228l/RYfOWv49sfPPcn0dSRMFgKksNLeCj8V7uDz9vVwfLqanVZF5y+aX7Tma6r9ZMZbv+2qizeBDNx03iW+wnqWZArIsOis13StOVrr4aktLs6MWwH4fgPsjYl39uctRM/nSiDgPNQeLs8YY00qk2TNzNYCqDgsnD+5yjDFDhW+XNaYQbHZjCsFmN6YQbHZjCsFmN6YQmpziOikBFlMWaaqsj+6xPE20o2cH1Xd3/ELsm8RdL+TxYjwspt4k9F6h72PHVMTocTeXO0UZ615Wxhqg906cy0tsX3rjVVS/5jNX8l3PZa+tk48Fa6kMAMdz+UzRsvmbLE1V3W/CylgvQOZGl5I2pmRsdmMKwWY3phBsdmMKwWY3phBsdmMKwWY3phD6k+I6iLwEwHFEf1yM31AtiVj17vmHi7kXcrnrjdXaKDF197Vigw8LXcV8/5ZoKjdatB7eKuLsY17H9UVEn8WPyzWjRBz9091cx3iiqRberO4CgM53c/2b14n5WYtwcUyxlmj7KxW/sxtTCDa7MYVgsxtTCDa7MYVgsxtTCDa7MYVgsxtTCE3OZ+9KoIdswdvk8o4y+8TYbqoena+n+r/gXyu1C7bxmOr+sb+iOuaJGuULPs51nEA01XJZxNGlLmD3IIgwOi5T9ydcKPRDqyWeKg8sFvp0oXcKfQLRzlevm92rcjEyf+Z8dmNKxmY3phBsdmMKwWY3phBsdmMKwWY3phBsdmMKQcbZI+IoAF9BLQE4ASzMzM9ExHwAFwB4tiD75Zl5B59rcgJfJVuoWDmr1b1NjBW1uCeKPuTziDZF7FrFdJerXt+3CH0z0eaLsV8S+kihv03o5N6J4SJYvUfdA/JjobNz4ik+dKo4H9aJ/uvYJXSWz/6EGNtLtMuR+fM+4+z9KV6xD8Clmbk2IkYCuCciVta1T2Uma3lvjGkT+tOffQuALfXHuyLiIfASIMaYNuRP+s4eEZ0A3oDnegZdEhH3RcQNEXFYxZg5EdETET3ArxtarDFm4PTb7BHRAeBWAHMz87eofdl7FYCpqL3zX9PXuMxcmJldmdkF9Pn/gTGmCfTL7BExDDWjfy0zvwUAmbktM5/JzP0ArgPPxjDGtBhp9ogIANcDeCgzrz3g+XEHbPYuAOsHf3nGmMGiP1fjTwLwPgD3R8S6+nOXAzg7IqaiFo7rBfB+PdV+8JCHSsfsJZoKV7xF6AKadvhOOnR69lL9cbyc6g/FBVQHPkE0lS55hNBFa2IsEvop1dIesbYFosT2BJF+O3slEUW4U5UHF38zHRZk+xdhQRq2e6ZS6c/V+NUA+orb0Zi6Maa98B10xhSCzW5MIdjsxhSCzW5MIdjsxhSCzW5MITS5lPTE5HFf0pIZAI8UqtgkK0MN1LJ1GaxctGh7jHcIncVNAeBzQr+CaKpls0orbiTmC/DjvleMfY3Q7xc6u29DtWxWr1tFrdXaWdtlda6ytV2NzF+4lLQxJWOzG1MINrsxhWCzG1MINrsxhWCzG1MINrsxhdDkOHvsALDxgKfGANjZtAX8abTr2tp1XYDXNlAGc21HZ+bhfQlNNfsLdh7RU6tN136069radV2A1zZQmrU2f4w3phBsdmMKodVmX9ji/TPadW3tui7AaxsoTVlbS7+zG2OaR6vf2Y0xTcJmN6YQWmL2iDg1In4aERsigjVDbjoR0RsR90fEulp/upau5YaI2B4R6w94bnRErIyIR+o/W9JTq2Jt8yNic/3YrYuI01q0tqMi4gcR8WBEPBARH6o/39JjR9bVlOPW9O/sEXEwgJ+h1th7E4CfADg7Mx9s6kIqiIheAF2Z2fIbMCLizQB2A/hKZk6pP/dJAE9k5oL6f5SHZeZH22Rt8wHsbnUb73q3onEHthkHMAvAuWjhsSPreg+acNxa8c5+AoANmfloZj4N4BsAZrZgHW1PZt6FF7a6mQngpvrjm1A7WZpOxdragszckplr6493oVayZjxafOzIuppCK8w+HsAvD/h9E9qr33sC+H5E3BMRc1q9mD44MjO31B9vha6v1GxkG+9m8rw2421z7AbS/rxRfIHuhUzPzONRKxx3cf3jaluSte9g7RQ77Vcb72bRR5vxP9DKYzfQ9ueN0gqzbwZw1AG/T6g/1xZk5ub6z+0Avo32a0W97dkOuvWf21u8nj/QTm28+2ozjjY4dq1sf94Ks/8EwKSIOCYiXgzgLADLWrCOFxARI+oXThARIwC8He3XinoZgHPqj88BcHsL1/JHtEsb76o242jxsWt5+/PMbPo/AKehdkX+5wCuaMUaKtb1SgD31v890Oq1AbgZtY91e1G7tnEear2C7wTwCIBVAEa30dq+ilp95/tQM9a4Fq1tOmof0e8DsK7+77RWHzuyrqYcN98ua0wh+AKdMYVgsxtTCDa7MYVgsxtTCDa7MYVgsxtTCDa7MYXw/4sxCE1EuL75AAAAAElFTkSuQmCC"/>
          <p:cNvSpPr>
            <a:spLocks noChangeAspect="1" noChangeArrowheads="1"/>
          </p:cNvSpPr>
          <p:nvPr/>
        </p:nvSpPr>
        <p:spPr bwMode="auto">
          <a:xfrm>
            <a:off x="-94167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867" y="1876938"/>
            <a:ext cx="1277905" cy="128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868" y="534969"/>
            <a:ext cx="1273194" cy="127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" descr="E:\Google Drive\Editing - Video\Course - Embedded Machine Learning Vision\2.3.1 - CNN Visualizations\led-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4298" y="534969"/>
            <a:ext cx="1271774" cy="1277905"/>
          </a:xfrm>
          <a:prstGeom prst="rect">
            <a:avLst/>
          </a:prstGeom>
          <a:noFill/>
        </p:spPr>
      </p:pic>
      <p:pic>
        <p:nvPicPr>
          <p:cNvPr id="78" name="Picture 3" descr="E:\Google Drive\Editing - Video\Course - Embedded Machine Learning Vision\2.3.1 - CNN Visualizations\led-0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4298" y="1876940"/>
            <a:ext cx="1271774" cy="1277905"/>
          </a:xfrm>
          <a:prstGeom prst="rect">
            <a:avLst/>
          </a:prstGeom>
          <a:noFill/>
        </p:spPr>
      </p:pic>
      <p:pic>
        <p:nvPicPr>
          <p:cNvPr id="79" name="Picture 4" descr="E:\Google Drive\Editing - Video\Course - Embedded Machine Learning Vision\2.3.1 - CNN Visualizations\led-0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34298" y="3225852"/>
            <a:ext cx="1271774" cy="1277905"/>
          </a:xfrm>
          <a:prstGeom prst="rect">
            <a:avLst/>
          </a:prstGeom>
          <a:noFill/>
        </p:spPr>
      </p:pic>
      <p:pic>
        <p:nvPicPr>
          <p:cNvPr id="80" name="Picture 5" descr="E:\Google Drive\Editing - Video\Course - Embedded Machine Learning Vision\2.3.1 - CNN Visualizations\led-0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9432" y="528025"/>
            <a:ext cx="1277905" cy="1284067"/>
          </a:xfrm>
          <a:prstGeom prst="rect">
            <a:avLst/>
          </a:prstGeom>
          <a:noFill/>
        </p:spPr>
      </p:pic>
      <p:pic>
        <p:nvPicPr>
          <p:cNvPr id="81" name="Picture 6" descr="E:\Google Drive\Editing - Video\Course - Embedded Machine Learning Vision\2.3.1 - CNN Visualizations\led-0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89432" y="1876940"/>
            <a:ext cx="1277905" cy="1284066"/>
          </a:xfrm>
          <a:prstGeom prst="rect">
            <a:avLst/>
          </a:prstGeom>
          <a:noFill/>
        </p:spPr>
      </p:pic>
      <p:pic>
        <p:nvPicPr>
          <p:cNvPr id="82" name="Picture 7" descr="E:\Google Drive\Editing - Video\Course - Embedded Machine Learning Vision\2.3.1 - CNN Visualizations\led-06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89433" y="3225852"/>
            <a:ext cx="1271774" cy="1277905"/>
          </a:xfrm>
          <a:prstGeom prst="rect">
            <a:avLst/>
          </a:prstGeom>
          <a:noFill/>
        </p:spPr>
      </p:pic>
      <p:pic>
        <p:nvPicPr>
          <p:cNvPr id="83" name="Picture 9" descr="E:\Google Drive\Editing - Video\Course - Embedded Machine Learning Vision\2.3.1 - CNN Visualizations\resistor-0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3868" y="3225852"/>
            <a:ext cx="1277904" cy="1284064"/>
          </a:xfrm>
          <a:prstGeom prst="rect">
            <a:avLst/>
          </a:prstGeom>
          <a:noFill/>
        </p:spPr>
      </p:pic>
      <p:sp>
        <p:nvSpPr>
          <p:cNvPr id="84" name="TextBox 83"/>
          <p:cNvSpPr txBox="1"/>
          <p:nvPr/>
        </p:nvSpPr>
        <p:spPr>
          <a:xfrm>
            <a:off x="1457062" y="931274"/>
            <a:ext cx="199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Actual: Resistor</a:t>
            </a:r>
          </a:p>
          <a:p>
            <a:r>
              <a:rPr lang="en-US" sz="1400" dirty="0" smtClean="0"/>
              <a:t>Predicted: Resistor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457062" y="2395400"/>
            <a:ext cx="146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Saliency map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1457062" y="3744312"/>
            <a:ext cx="121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Grad-CAM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455923" y="931274"/>
            <a:ext cx="159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Actual: LED</a:t>
            </a:r>
          </a:p>
          <a:p>
            <a:r>
              <a:rPr lang="en-US" sz="1400" dirty="0" smtClean="0"/>
              <a:t>Predicted: LED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4455923" y="2395400"/>
            <a:ext cx="146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Saliency map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4455923" y="3744312"/>
            <a:ext cx="121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Grad-CAM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7393880" y="710049"/>
            <a:ext cx="199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Actual: LED</a:t>
            </a:r>
          </a:p>
          <a:p>
            <a:r>
              <a:rPr lang="en-US" sz="1400" dirty="0" smtClean="0"/>
              <a:t>Predicted: Resistor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7393880" y="2395400"/>
            <a:ext cx="146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Saliency map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7393880" y="3744312"/>
            <a:ext cx="121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Grad-CAM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utoShape 2" descr="data:image/png;base64,iVBORw0KGgoAAAANSUhEUgAAAPsAAAD4CAYAAAAq5pAIAAAABHNCSVQICAgIfAhkiAAAAAlwSFlzAAALEgAACxIB0t1+/AAAADh0RVh0U29mdHdhcmUAbWF0cGxvdGxpYiB2ZXJzaW9uMy4yLjIsIGh0dHA6Ly9tYXRwbG90bGliLm9yZy+WH4yJAAAWR0lEQVR4nO2df7RVdZnGn1cjSS6FhAqB47VgZYRFdkdZSypaWmMuE5qc0jU0OkslU6dY6RSjzsSasTXUqP3+MYiKRZlMlhJjFLi6Y7QG68pCxR8l6aUgfmpTYJIg7/xxjkl69/Pc7rn3nLP6Pp+1WPfc8+zvd3/PvvvhnLPf/b5vZCaMMX/+HNTqBRhjmoPNbkwh2OzGFILNbkwh2OzGFMKLmrmziBEJjCJbDBMzHEq0Z8TYp4Qu9v2iw6q1fbvE3B1Cf0Loe4XOIiovFmP3N7jvEDp7P1GRoEOE/rTQRxBNnWvqb6reJ9VrO5ho6lxlx/zXyHyyzw0aMntEnArgM6itfFFmLuAjRgG4iOhHiD0eTzT1x7lP6EdyedR7q7Wd3WLuk4T+NaFvE/o+oo0XY9WJpfatTPMSoqn/SCYKfaPQTyCaOi6rhM5eF8D/JgAwmmj3i7HMtp+rVAb8MT4iDgbwBQDvADAZwNkRMXmg8xljhpZGvrOfAGBDZj6amU8D+AaAmYOzLGPMYNOI2ccD+OUBv29CH5+NImJORPRERA/wZAO7M8Y0wpBfjc/MhZnZlZld/IKJMWYoacTsmwEcdcDvE+rPGWPakEbM/hMAkyLimIh4MYCzACwbnGUZYwabAYfeMnNfRFwC4Huohd5uyMwHGlvOO7jcNaFaO1NMPY+FOgDgIaEzfiv0RUJvNAS1nWiNxvBViEnpDHXcRDgUG4S+lmgqvKWOOQsDAzy0BqCTxMp71TFl4dDq+yoairNn5h0A7mhkDmNMc/DtssYUgs1uTCHY7MYUgs1uTCHY7MYUgs1uTCE0NZ+9luL6zmqZxdEBoOfjRDtf7PtuLi+6gOtXMlHF8F8qdLE2GRM+jmjimNJYNKBPkU6hs1j5I3zolOlcHyX0C4k2+xN8rLh/YNhOntq7d7HI87+M3X+mYvgnEu2aSsXv7MYUgs1uTCHY7MYUgs1uTCHY7MYUgs1uTCE0OfR2EICRlWpH9w46eveSKyq1w9//Czp2R3RSveMsse+5h1eLY0UIaKuq0KrSa1W6JeM1Qv+R0FXFX1GddvrrqrXVYt/q7LxM6LOuq9amfZSPXcNLQe8dI0KWp7+R6zSdW1W2/R3RqtOG/c5uTCHY7MYUgs1uTCHY7MYUgs1uTCHY7MYUgs1uTCE0Oc7+awBLK9XdHZ18+LrqTqqX4T/o0I98/fNUj0Wixe7u+dXa6UQDgLmiJPK0v+b66WL8chJPHiXSa/9PpeeqFFlR9nj1Z4koSoeve4zrs47hOukw++7/XUJH3oU3U3374i6qx+PifFpDUmR3spRlgJeSrm5z7Xd2YwrBZjemEGx2YwrBZjemEGx2YwrBZjemEGx2YwohMkU8cDB3FlOSxdmBb/MJSD47Zouc8RUiVn1qN9fPnVGtqXbRpwudxk0BXWp6M9FULrwqUy3y1WUZbaarXHuSCw8AWCn0kyqVjt1P0pG7fsPz+ONm4ZtRXAYP03OmfomIC5C5sc861g3dVBMRvQB2AXgGwL7MbOQlGGOGkMG4g+6tmblzEOYxxgwh/s5uTCE0avYE8P2IuCci5vS1QUTMiYieiOgBnmhwd8aYgdLox/jpmbk5Io4AsDIiHs7Muw7cIDMXAlgIPHuBzhjTChp6Z8/MzfWf21G7lH7CYCzKGDP4DNjsETEiIkY++xjA2wGsH6yFGWMGl0Y+xh8J4NsR8ew8X8/MFXzI7wFsJLr4YLCViY/zsbNFnJ3U2waAV974QKX26LjXirlvFbpq6XyG0Fm8WcXw9wpd5KvL+dkpJuLox4qp8TYuP1wt7e7g14/iNv6N8/hLV1N97U9FL4FjWaxc3RvB7l2oPt4DNntmPgrg9QMdb4xpLg69GVMINrsxhWCzG1MINrsxhWCzG1MITS4lPQy8BbBoc0vTBkXb4+7JXN/Jw1u7QFpCyzSgfVw+RYSQ1onpd/YSUZSpxpeFrlJcVUiTvfZb+NCHZ4i5RdtkWqpapPbO2iD2fDwfL/M/WfhMhTNZ2LA6lOp3dmMKwWY3phBsdmMKwWY3phBsdmMKwWY3phBsdmMKoblx9oMOBQ4lsXS1mvNZSWURD75EzN39OyqPzF2V2o4FYu551a2mAQCrHhQTfEfoLJau4uSnCF3cvyDnZ+2HVZxcsamBsdVlpmtcy+XzZ3B90SNi/vcQbbsYy9Jrq1tB+53dmEKw2Y0pBJvdmEKw2Y0pBJvdmEKw2Y0pBJvdmEJobpx9P4DdbANWXhegOcAds/nQbl76F8N56d9Ho88uuHVE/vE0kfN9psi1v+xHXKc55SJeTOKy/YO3Nubzq5bMy4Q+SegsDj9BjCXtwQFdYwCrhM7y2VUbbBaHr64f4Hd2YwrBZjemEGx2YwrBZjemEGx2YwrBZjemEGx2YwohMnlr2kHdWRyfNBd39qF8giXfrZQO2vpmOnT/+SP43KS9LwBgzwA1AMMe5u2g954iWjaL+fnaVc43b10MjBT6j4XOXztH5dqL2u80Z13cXzBP/E1o+3AA64Xew/4uqo0264y+AJkb+7wpRL6zR8QNEbE9ItYf8NzoiFgZEY/Ufx6m5jHGtJb+fIxfDODU5z03D8CdmTkJwJ31340xbYw0e2behRd+1psJ4Kb645sAzBrkdRljBpmBXqA7MjO31B9vBbk5OyLmRERPRPT0oymaMWaIaPhqfNau8FVe5cvMhZnZlZldwJhGd2eMGSADNfu2iBgHAPWfqhymMabFDNTsywCcU398DoDbB2c5xpihQuazR8TNAGYAGBMRmwB8DMACAEsj4jwAG8GLYD/Hyw4C3kRi6Us+y8d3frBS2j92cb+WUMV5SRPtcf2bSOH5JTwuuneMilU/xuUxx3B9GtHWqLrvKg7eKXRREx+s1r/IhR8rXvdWobNvjVP5UJmvvkLVhVfWWko00fud1k+oPhel2TPz7ArpZDXWGNM++HZZYwrBZjemEGx2YwrBZjemEGx2YwqhuaWkf7MLWN5drZ9SHVoDAKyqTnGVrYPnf4DK1/8PH44p1dIXj76ADr3o4cV87ukihDSXy7xq8QY+djg/LpI9ot30rBOrtU4+tOOqHVTf3XE4n2AnCVGtEqm/Z5LW4gB0GeuVQmflv0Xa8Nj51drO5ZWS39mNKQSb3ZhCsNmNKQSb3ZhCsNmNKQSb3ZhCsNmNKYQml5J+bQI3V28wS7TwZRV0F4mdz76F69N4quZBtz1Zqe0/VpSpFqWgv/vUDKq/HI9T/b+jum7x/DV837ef+Haqz1z8fT7BF7gcS6rPr5mvJucCgEPwNNWX/vM5VEcP0VaoEtsqNXii0FWZa3IPwER+3wY2sHP5cmT+fGClpI0xfx7Y7MYUgs1uTCHY7MYUgs1uTCHY7MYUgs1uTCE0N85+SFfiFST42fs7McOXifb83pPP49zJXJ8gdj2WaJew0r4ARrHcZQC3iX3PWCY2eA3RusVY0d9j4hVc33CfmJ8k23d9mA89U0ytQuXfJNrWe/jYJSKfvYvLp7/6v6i+/M6/qRbP4nPzLmpdyOxxnN2YkrHZjSkEm92YQrDZjSkEm92YQrDZjSkEm92YQmhyPntX8iRjUYMcm4n2UjGWt1XGhpO4PvE71VrHGXzsVVye+6F/p/pXnvk7ql90cHVS+X/iQjr273Ej1T9568eoTmPZAO9McK4Yq+rlV6fx1xhFNNbOGdAx/D3zxQbjhc7aMg8TY1m76I8MPJ89Im6IiO0Rz1VIiIj5EbE5ItbV/52m5jHGtJb+fIxfjL5vT/tUZk6t/7tjcJdljBlspNkz8y4ATzRhLcaYIaSRC3SXRMR99Y/5h1VtFBFzIqInInoA3rvLGDN0DNTsXwLwKgBTAWwBcE3Vhpm5MDO7MrMLEI34jDFDxoDMnpnbMvOZzNwP4DoAJwzusowxg82AzB4R4w749V3QQRBjTIuRcfaIuBnADNQik9sAfKz++1QACaAXwPszc4vcWUxJYCnZQjVJZx8gXsKHdoh8dpVTfgrJ254h6t13i9xpiPGf5nHX0ZdU33/wRJeI96ry58OFLvK6aaxc7XsDiycD/FxSO2D3bAAYLnLt9zwm9n2M0InvOvoMkz/HbiZW57OzWx5qS8o8u4+nr1fjjDHthW+XNaYQbHZjCsFmN6YQbHZjCsFmN6YQ2qtls2yT+1uiiRRVUTL58Hwl1V+BX1Vq98ahYt9PcfmsE7n+sJh+3d0D37e8H4qUggYgQ55YSzSVlvwWoSt2EU29btVyWYTu5Lk8kmjqXCbp1vgcMje5lLQxJWOzG1MINrsxhWCzG1MINrsxhWCzG1MINrsxhdBmpaRV2iCDpxTmZp42GON/SfWl+YFK7Qu4mI49A7zl8mPopPrn//IjVMc+oqmSyau6xQYzuCw6ZWPF49Xa1S+nQ//t0suofvXvuf6mQ35YqS3/J9IyGdCdrteIc3WKSHFdv5qI6t4G1kZ7GjLvcZzdmJKx2Y0pBJvdmEKw2Y0pBJvdmEKw2Y0pBJvdmEJocpx9QgL/QLZgAWOA5/mOFmOPFLrIyz63Ovd60o330qFfRnWMHgC+iIuofmuIfHeQMteyTV+n0FW9Z5ZbDWDCB6u1nXzo659aQ/V7/3Ean4ANX63Oe3XcVFtlfm8FZsyu1rpXirlZXYcGWjYbY/48sNmNKQSb3ZhCsNmNKQSb3ZhCsNmNKQSb3ZhCaHKc/bjk8UcV22QtnUWt7TU8Vn3liZdT/ar4ULW4RMTwZ4uY65VncP0qkTs9nORO7+FDgVuEruqfv1Po7G/6YzH2CKHzXgAYS/K+xe0DE37I20X/HodQfcdb/4LvgP1dtvKh6GUtwN+HzAcHFmePiKMi4gcR8WBEPBBRO+sjYnRErIyIR+o/D1NzGWNaR38+xu8DcGlmTgYwDcDFETEZwDwAd2bmJAB31n83xrQp0uyZuSUz19Yf70Ltc914ADMB3FTf7CYAs4ZqkcaYxvmTLtBFRCeANwC4G8CRmbmlLm1Fxc3nETEnInoiokd/JzfGDBX9NntEdAC4FcDczPyjO/GzdpWvzyt9mbkwM7sys0snqxhjhop+mT0ihqFm9K9l5rfqT2+LiHF1fRzkpVFjTCt5kdogIgLA9QAeysxrD5CWATgHwIL6z9v17p4GsJHoPxLjWZtb8RVhCZevmjaCb7CqOrx228l/RYfOWv49sfPPcn0dSRMFgKksNLeCj8V7uDz9vVwfLqanVZF5y+aX7Tma6r9ZMZbv+2qizeBDNx03iW+wnqWZArIsOis13StOVrr4aktLs6MWwH4fgPsjYl39uctRM/nSiDgPNQeLs8YY00qk2TNzNYCqDgsnD+5yjDFDhW+XNaYQbHZjCsFmN6YQbHZjCsFmN6YQmpziOikBFlMWaaqsj+6xPE20o2cH1Xd3/ELsm8RdL+TxYjwspt4k9F6h72PHVMTocTeXO0UZ615Wxhqg906cy0tsX3rjVVS/5jNX8l3PZa+tk48Fa6kMAMdz+UzRsvmbLE1V3W/CylgvQOZGl5I2pmRsdmMKwWY3phBsdmMKwWY3phBsdmMKwWY3phD6k+I6iLwEwHFEf1yM31AtiVj17vmHi7kXcrnrjdXaKDF197Vigw8LXcV8/5ZoKjdatB7eKuLsY17H9UVEn8WPyzWjRBz9091cx3iiqRberO4CgM53c/2b14n5WYtwcUyxlmj7KxW/sxtTCDa7MYVgsxtTCDa7MYVgsxtTCDa7MYVgsxtTCE3OZ+9KoIdswdvk8o4y+8TYbqoena+n+r/gXyu1C7bxmOr+sb+iOuaJGuULPs51nEA01XJZxNGlLmD3IIgwOi5T9ydcKPRDqyWeKg8sFvp0oXcKfQLRzlevm92rcjEyf+Z8dmNKxmY3phBsdmMKwWY3phBsdmMKwWY3phBsdmMKQcbZI+IoAF9BLQE4ASzMzM9ExHwAFwB4tiD75Zl5B59rcgJfJVuoWDmr1b1NjBW1uCeKPuTziDZF7FrFdJerXt+3CH0z0eaLsV8S+kihv03o5N6J4SJYvUfdA/JjobNz4ik+dKo4H9aJ/uvYJXSWz/6EGNtLtMuR+fM+4+z9KV6xD8Clmbk2IkYCuCciVta1T2Uma3lvjGkT+tOffQuALfXHuyLiIfASIMaYNuRP+s4eEZ0A3oDnegZdEhH3RcQNEXFYxZg5EdETET3ArxtarDFm4PTb7BHRAeBWAHMz87eofdl7FYCpqL3zX9PXuMxcmJldmdkF9Pn/gTGmCfTL7BExDDWjfy0zvwUAmbktM5/JzP0ArgPPxjDGtBhp9ogIANcDeCgzrz3g+XEHbPYuAOsHf3nGmMGiP1fjTwLwPgD3R8S6+nOXAzg7IqaiFo7rBfB+PdV+8JCHSsfsJZoKV7xF6AKadvhOOnR69lL9cbyc6g/FBVQHPkE0lS55hNBFa2IsEvop1dIesbYFosT2BJF+O3slEUW4U5UHF38zHRZk+xdhQRq2e6ZS6c/V+NUA+orb0Zi6Maa98B10xhSCzW5MIdjsxhSCzW5MIdjsxhSCzW5MITS5lPTE5HFf0pIZAI8UqtgkK0MN1LJ1GaxctGh7jHcIncVNAeBzQr+CaKpls0orbiTmC/DjvleMfY3Q7xc6u29DtWxWr1tFrdXaWdtlda6ytV2NzF+4lLQxJWOzG1MINrsxhWCzG1MINrsxhWCzG1MINrsxhdDkOHvsALDxgKfGANjZtAX8abTr2tp1XYDXNlAGc21HZ+bhfQlNNfsLdh7RU6tN136069radV2A1zZQmrU2f4w3phBsdmMKodVmX9ji/TPadW3tui7AaxsoTVlbS7+zG2OaR6vf2Y0xTcJmN6YQWmL2iDg1In4aERsigjVDbjoR0RsR90fEulp/upau5YaI2B4R6w94bnRErIyIR+o/W9JTq2Jt8yNic/3YrYuI01q0tqMi4gcR8WBEPBARH6o/39JjR9bVlOPW9O/sEXEwgJ+h1th7E4CfADg7Mx9s6kIqiIheAF2Z2fIbMCLizQB2A/hKZk6pP/dJAE9k5oL6f5SHZeZH22Rt8wHsbnUb73q3onEHthkHMAvAuWjhsSPreg+acNxa8c5+AoANmfloZj4N4BsAZrZgHW1PZt6FF7a6mQngpvrjm1A7WZpOxdragszckplr6493oVayZjxafOzIuppCK8w+HsAvD/h9E9qr33sC+H5E3BMRc1q9mD44MjO31B9vha6v1GxkG+9m8rw2421z7AbS/rxRfIHuhUzPzONRKxx3cf3jaluSte9g7RQ77Vcb72bRR5vxP9DKYzfQ9ueN0gqzbwZw1AG/T6g/1xZk5ub6z+0Avo32a0W97dkOuvWf21u8nj/QTm28+2ozjjY4dq1sf94Ks/8EwKSIOCYiXgzgLADLWrCOFxARI+oXThARIwC8He3XinoZgHPqj88BcHsL1/JHtEsb76o242jxsWt5+/PMbPo/AKehdkX+5wCuaMUaKtb1SgD31v890Oq1AbgZtY91e1G7tnEear2C7wTwCIBVAEa30dq+ilp95/tQM9a4Fq1tOmof0e8DsK7+77RWHzuyrqYcN98ua0wh+AKdMYVgsxtTCDa7MYVgsxtTCDa7MYVgsxtTCDa7MYXw/4sxCE1EuL75AAAAAElFTkSuQmCC"/>
          <p:cNvSpPr>
            <a:spLocks noChangeAspect="1" noChangeArrowheads="1"/>
          </p:cNvSpPr>
          <p:nvPr/>
        </p:nvSpPr>
        <p:spPr bwMode="auto">
          <a:xfrm>
            <a:off x="-94167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97188" y="3133320"/>
            <a:ext cx="1634223" cy="1073481"/>
          </a:xfrm>
          <a:prstGeom prst="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49897" y="3133320"/>
            <a:ext cx="1634223" cy="1073481"/>
          </a:xfrm>
          <a:prstGeom prst="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Translate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44736" y="3133320"/>
            <a:ext cx="1634223" cy="1073481"/>
          </a:xfrm>
          <a:prstGeom prst="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69428" y="1107776"/>
            <a:ext cx="2419494" cy="1040061"/>
          </a:xfrm>
          <a:prstGeom prst="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23523" y="1107776"/>
            <a:ext cx="2419494" cy="1040061"/>
          </a:xfrm>
          <a:prstGeom prst="rect">
            <a:avLst/>
          </a:prstGeom>
          <a:solidFill>
            <a:srgbClr val="8064A2"/>
          </a:solidFill>
          <a:ln>
            <a:solidFill>
              <a:srgbClr val="5C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Flip</a:t>
            </a:r>
            <a:endParaRPr lang="en-US" dirty="0"/>
          </a:p>
        </p:txBody>
      </p:sp>
      <p:pic>
        <p:nvPicPr>
          <p:cNvPr id="26" name="Picture 2" descr="E:\Google Drive\Editing - Video\Course - Embedded Machine Learning Vision\2.3.2 - Data Augmentation\Images\res-origin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541" y="2092239"/>
            <a:ext cx="1091154" cy="1094533"/>
          </a:xfrm>
          <a:prstGeom prst="rect">
            <a:avLst/>
          </a:prstGeom>
          <a:noFill/>
        </p:spPr>
      </p:pic>
      <p:pic>
        <p:nvPicPr>
          <p:cNvPr id="27" name="Picture 3" descr="E:\Google Drive\Editing - Video\Course - Embedded Machine Learning Vision\2.3.2 - Data Augmentation\Images\res-flipped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746" y="1243250"/>
            <a:ext cx="633499" cy="635460"/>
          </a:xfrm>
          <a:prstGeom prst="rect">
            <a:avLst/>
          </a:prstGeom>
          <a:noFill/>
        </p:spPr>
      </p:pic>
      <p:pic>
        <p:nvPicPr>
          <p:cNvPr id="28" name="Picture 4" descr="E:\Google Drive\Editing - Video\Course - Embedded Machine Learning Vision\2.3.2 - Data Augmentation\Images\res-flipped-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5296" y="1235712"/>
            <a:ext cx="633499" cy="635460"/>
          </a:xfrm>
          <a:prstGeom prst="rect">
            <a:avLst/>
          </a:prstGeom>
          <a:noFill/>
        </p:spPr>
      </p:pic>
      <p:pic>
        <p:nvPicPr>
          <p:cNvPr id="29" name="Picture 5" descr="E:\Google Drive\Editing - Video\Course - Embedded Machine Learning Vision\2.3.2 - Data Augmentation\Images\res-flipped-0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6799" y="1235712"/>
            <a:ext cx="633499" cy="635460"/>
          </a:xfrm>
          <a:prstGeom prst="rect">
            <a:avLst/>
          </a:prstGeom>
          <a:noFill/>
        </p:spPr>
      </p:pic>
      <p:pic>
        <p:nvPicPr>
          <p:cNvPr id="30" name="Picture 6" descr="E:\Google Drive\Editing - Video\Course - Embedded Machine Learning Vision\2.3.2 - Data Augmentation\Images\res-noise-0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3252" y="3457906"/>
            <a:ext cx="633678" cy="633679"/>
          </a:xfrm>
          <a:prstGeom prst="rect">
            <a:avLst/>
          </a:prstGeom>
          <a:noFill/>
        </p:spPr>
      </p:pic>
      <p:pic>
        <p:nvPicPr>
          <p:cNvPr id="31" name="Picture 7" descr="E:\Google Drive\Editing - Video\Course - Embedded Machine Learning Vision\2.3.2 - Data Augmentation\Images\res-noise-0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11749" y="3457903"/>
            <a:ext cx="633678" cy="633678"/>
          </a:xfrm>
          <a:prstGeom prst="rect">
            <a:avLst/>
          </a:prstGeom>
          <a:noFill/>
        </p:spPr>
      </p:pic>
      <p:pic>
        <p:nvPicPr>
          <p:cNvPr id="32" name="Picture 8" descr="E:\Google Drive\Editing - Video\Course - Embedded Machine Learning Vision\2.3.2 - Data Augmentation\Images\res-rotated-0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05586" y="1235712"/>
            <a:ext cx="633677" cy="635639"/>
          </a:xfrm>
          <a:prstGeom prst="rect">
            <a:avLst/>
          </a:prstGeom>
          <a:noFill/>
        </p:spPr>
      </p:pic>
      <p:pic>
        <p:nvPicPr>
          <p:cNvPr id="33" name="Picture 9" descr="E:\Google Drive\Editing - Video\Course - Embedded Machine Learning Vision\2.3.2 - Data Augmentation\Images\res-rotated-0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53136" y="1235712"/>
            <a:ext cx="639379" cy="641358"/>
          </a:xfrm>
          <a:prstGeom prst="rect">
            <a:avLst/>
          </a:prstGeom>
          <a:noFill/>
        </p:spPr>
      </p:pic>
      <p:pic>
        <p:nvPicPr>
          <p:cNvPr id="34" name="Picture 10" descr="E:\Google Drive\Editing - Video\Course - Embedded Machine Learning Vision\2.3.2 - Data Augmentation\Images\res-rotated-0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98760" y="1237352"/>
            <a:ext cx="639378" cy="641358"/>
          </a:xfrm>
          <a:prstGeom prst="rect">
            <a:avLst/>
          </a:prstGeom>
          <a:noFill/>
        </p:spPr>
      </p:pic>
      <p:pic>
        <p:nvPicPr>
          <p:cNvPr id="35" name="Picture 11" descr="E:\Google Drive\Editing - Video\Course - Embedded Machine Learning Vision\2.3.2 - Data Augmentation\Images\res-translate-0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82993" y="3457908"/>
            <a:ext cx="633679" cy="633679"/>
          </a:xfrm>
          <a:prstGeom prst="rect">
            <a:avLst/>
          </a:prstGeom>
          <a:noFill/>
        </p:spPr>
      </p:pic>
      <p:pic>
        <p:nvPicPr>
          <p:cNvPr id="36" name="Picture 12" descr="E:\Google Drive\Editing - Video\Course - Embedded Machine Learning Vision\2.3.2 - Data Augmentation\Images\res-translate-02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1490" y="3457908"/>
            <a:ext cx="633679" cy="633678"/>
          </a:xfrm>
          <a:prstGeom prst="rect">
            <a:avLst/>
          </a:prstGeom>
          <a:noFill/>
        </p:spPr>
      </p:pic>
      <p:pic>
        <p:nvPicPr>
          <p:cNvPr id="37" name="Picture 15" descr="E:\Google Drive\Editing - Video\Course - Embedded Machine Learning Vision\2.3.2 - Data Augmentation\Images\res-zoom-0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87292" y="3457910"/>
            <a:ext cx="633677" cy="633677"/>
          </a:xfrm>
          <a:prstGeom prst="rect">
            <a:avLst/>
          </a:prstGeom>
          <a:noFill/>
        </p:spPr>
      </p:pic>
      <p:pic>
        <p:nvPicPr>
          <p:cNvPr id="38" name="Picture 16" descr="E:\Google Drive\Editing - Video\Course - Embedded Machine Learning Vision\2.3.2 - Data Augmentation\Images\res-zoom-0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238795" y="3457908"/>
            <a:ext cx="633677" cy="633677"/>
          </a:xfrm>
          <a:prstGeom prst="rect">
            <a:avLst/>
          </a:prstGeom>
          <a:noFill/>
        </p:spPr>
      </p:pic>
      <p:cxnSp>
        <p:nvCxnSpPr>
          <p:cNvPr id="41" name="Straight Arrow Connector 40"/>
          <p:cNvCxnSpPr>
            <a:stCxn id="26" idx="3"/>
          </p:cNvCxnSpPr>
          <p:nvPr/>
        </p:nvCxnSpPr>
        <p:spPr>
          <a:xfrm flipV="1">
            <a:off x="1934695" y="2147837"/>
            <a:ext cx="788828" cy="491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</p:cNvCxnSpPr>
          <p:nvPr/>
        </p:nvCxnSpPr>
        <p:spPr>
          <a:xfrm flipV="1">
            <a:off x="1934695" y="2147837"/>
            <a:ext cx="3634733" cy="4916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</p:cNvCxnSpPr>
          <p:nvPr/>
        </p:nvCxnSpPr>
        <p:spPr>
          <a:xfrm>
            <a:off x="1934695" y="2639506"/>
            <a:ext cx="415202" cy="4938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1934695" y="2639506"/>
            <a:ext cx="2162493" cy="4938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6" idx="3"/>
          </p:cNvCxnSpPr>
          <p:nvPr/>
        </p:nvCxnSpPr>
        <p:spPr>
          <a:xfrm>
            <a:off x="1934695" y="2639506"/>
            <a:ext cx="3910041" cy="4938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0633" y="1235712"/>
            <a:ext cx="256077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image → 13 images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250 images → 3250 images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88510" y="3161938"/>
            <a:ext cx="3514026" cy="1612996"/>
          </a:xfrm>
          <a:prstGeom prst="roundRect">
            <a:avLst/>
          </a:prstGeom>
          <a:noFill/>
          <a:ln>
            <a:solidFill>
              <a:srgbClr val="BB1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More You Know!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Full Course: Computer Vision with Embedded Machine Learning</a:t>
            </a:r>
          </a:p>
          <a:p>
            <a:pPr algn="ctr"/>
            <a:r>
              <a:rPr lang="en-US" u="sng" dirty="0" smtClean="0"/>
              <a:t>bit.ly/</a:t>
            </a:r>
            <a:r>
              <a:rPr lang="en-US" u="sng" dirty="0" err="1" smtClean="0"/>
              <a:t>cv</a:t>
            </a:r>
            <a:r>
              <a:rPr lang="en-US" u="sng" dirty="0" smtClean="0"/>
              <a:t>-with-embedded-ml</a:t>
            </a:r>
            <a:endParaRPr lang="en-US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 IMPUL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184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Montserrat Medium</vt:lpstr>
      <vt:lpstr>EDGE IMPULSE</vt:lpstr>
      <vt:lpstr>Building a Better Model with Data Augmentation</vt:lpstr>
      <vt:lpstr>Schedule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Better Model with Data Augmentation</dc:title>
  <dc:creator>sgmustadio</dc:creator>
  <cp:lastModifiedBy>sgmustadio</cp:lastModifiedBy>
  <cp:revision>8</cp:revision>
  <dcterms:modified xsi:type="dcterms:W3CDTF">2021-09-30T20:27:42Z</dcterms:modified>
</cp:coreProperties>
</file>